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96" d="100"/>
          <a:sy n="96" d="100"/>
        </p:scale>
        <p:origin x="86" y="1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DF55ED-6466-4227-B5B1-D285BEF55F5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1C41B41E-911F-480C-A261-38DC3243E2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3D83149-5735-41BE-95D6-FDD9BA2CA1A4}"/>
              </a:ext>
            </a:extLst>
          </p:cNvPr>
          <p:cNvSpPr>
            <a:spLocks noGrp="1"/>
          </p:cNvSpPr>
          <p:nvPr>
            <p:ph type="dt" sz="half" idx="10"/>
          </p:nvPr>
        </p:nvSpPr>
        <p:spPr/>
        <p:txBody>
          <a:bodyPr/>
          <a:lstStyle/>
          <a:p>
            <a:fld id="{9C801FD4-A62F-4D72-9DFF-9B0A1C33A1C6}" type="datetimeFigureOut">
              <a:rPr lang="fr-FR" smtClean="0"/>
              <a:t>26/08/2026</a:t>
            </a:fld>
            <a:endParaRPr lang="fr-FR"/>
          </a:p>
        </p:txBody>
      </p:sp>
      <p:sp>
        <p:nvSpPr>
          <p:cNvPr id="5" name="Espace réservé du pied de page 4">
            <a:extLst>
              <a:ext uri="{FF2B5EF4-FFF2-40B4-BE49-F238E27FC236}">
                <a16:creationId xmlns:a16="http://schemas.microsoft.com/office/drawing/2014/main" id="{D34F0F80-EEEB-44D0-814D-41EFA64C6FA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9D07969-7C71-40A2-81D8-9DCBE82FB177}"/>
              </a:ext>
            </a:extLst>
          </p:cNvPr>
          <p:cNvSpPr>
            <a:spLocks noGrp="1"/>
          </p:cNvSpPr>
          <p:nvPr>
            <p:ph type="sldNum" sz="quarter" idx="12"/>
          </p:nvPr>
        </p:nvSpPr>
        <p:spPr/>
        <p:txBody>
          <a:bodyPr/>
          <a:lstStyle/>
          <a:p>
            <a:fld id="{48666C8F-B08F-4E66-8F41-12F7A41CE3BE}" type="slidenum">
              <a:rPr lang="fr-FR" smtClean="0"/>
              <a:t>‹N°›</a:t>
            </a:fld>
            <a:endParaRPr lang="fr-FR"/>
          </a:p>
        </p:txBody>
      </p:sp>
    </p:spTree>
    <p:extLst>
      <p:ext uri="{BB962C8B-B14F-4D97-AF65-F5344CB8AC3E}">
        <p14:creationId xmlns:p14="http://schemas.microsoft.com/office/powerpoint/2010/main" val="2690732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EBA9E2-DF98-4133-AC55-C9FD356C712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3009855-F92B-41BF-9AB8-5D65136CF37D}"/>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6F5A18D-C3DE-4895-8A79-B7E394655AFA}"/>
              </a:ext>
            </a:extLst>
          </p:cNvPr>
          <p:cNvSpPr>
            <a:spLocks noGrp="1"/>
          </p:cNvSpPr>
          <p:nvPr>
            <p:ph type="dt" sz="half" idx="10"/>
          </p:nvPr>
        </p:nvSpPr>
        <p:spPr/>
        <p:txBody>
          <a:bodyPr/>
          <a:lstStyle/>
          <a:p>
            <a:fld id="{9C801FD4-A62F-4D72-9DFF-9B0A1C33A1C6}" type="datetimeFigureOut">
              <a:rPr lang="fr-FR" smtClean="0"/>
              <a:t>26/08/2026</a:t>
            </a:fld>
            <a:endParaRPr lang="fr-FR"/>
          </a:p>
        </p:txBody>
      </p:sp>
      <p:sp>
        <p:nvSpPr>
          <p:cNvPr id="5" name="Espace réservé du pied de page 4">
            <a:extLst>
              <a:ext uri="{FF2B5EF4-FFF2-40B4-BE49-F238E27FC236}">
                <a16:creationId xmlns:a16="http://schemas.microsoft.com/office/drawing/2014/main" id="{AB692326-A385-487B-827E-9BF3678A84A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697A373-25EE-40F0-91DE-6095C7ECAA7D}"/>
              </a:ext>
            </a:extLst>
          </p:cNvPr>
          <p:cNvSpPr>
            <a:spLocks noGrp="1"/>
          </p:cNvSpPr>
          <p:nvPr>
            <p:ph type="sldNum" sz="quarter" idx="12"/>
          </p:nvPr>
        </p:nvSpPr>
        <p:spPr/>
        <p:txBody>
          <a:bodyPr/>
          <a:lstStyle/>
          <a:p>
            <a:fld id="{48666C8F-B08F-4E66-8F41-12F7A41CE3BE}" type="slidenum">
              <a:rPr lang="fr-FR" smtClean="0"/>
              <a:t>‹N°›</a:t>
            </a:fld>
            <a:endParaRPr lang="fr-FR"/>
          </a:p>
        </p:txBody>
      </p:sp>
    </p:spTree>
    <p:extLst>
      <p:ext uri="{BB962C8B-B14F-4D97-AF65-F5344CB8AC3E}">
        <p14:creationId xmlns:p14="http://schemas.microsoft.com/office/powerpoint/2010/main" val="886772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651AEBA-8A55-48E8-8FF2-B70522ED420C}"/>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D3F74DC5-BD49-401B-AF3F-B9C0BD453879}"/>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764EB22-AB0D-4C80-B147-912F8090FE3E}"/>
              </a:ext>
            </a:extLst>
          </p:cNvPr>
          <p:cNvSpPr>
            <a:spLocks noGrp="1"/>
          </p:cNvSpPr>
          <p:nvPr>
            <p:ph type="dt" sz="half" idx="10"/>
          </p:nvPr>
        </p:nvSpPr>
        <p:spPr/>
        <p:txBody>
          <a:bodyPr/>
          <a:lstStyle/>
          <a:p>
            <a:fld id="{9C801FD4-A62F-4D72-9DFF-9B0A1C33A1C6}" type="datetimeFigureOut">
              <a:rPr lang="fr-FR" smtClean="0"/>
              <a:t>26/08/2026</a:t>
            </a:fld>
            <a:endParaRPr lang="fr-FR"/>
          </a:p>
        </p:txBody>
      </p:sp>
      <p:sp>
        <p:nvSpPr>
          <p:cNvPr id="5" name="Espace réservé du pied de page 4">
            <a:extLst>
              <a:ext uri="{FF2B5EF4-FFF2-40B4-BE49-F238E27FC236}">
                <a16:creationId xmlns:a16="http://schemas.microsoft.com/office/drawing/2014/main" id="{16239D0D-8105-4872-AD51-A36E3ED52F9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A743953-E61E-4A42-B248-36E0469772F4}"/>
              </a:ext>
            </a:extLst>
          </p:cNvPr>
          <p:cNvSpPr>
            <a:spLocks noGrp="1"/>
          </p:cNvSpPr>
          <p:nvPr>
            <p:ph type="sldNum" sz="quarter" idx="12"/>
          </p:nvPr>
        </p:nvSpPr>
        <p:spPr/>
        <p:txBody>
          <a:bodyPr/>
          <a:lstStyle/>
          <a:p>
            <a:fld id="{48666C8F-B08F-4E66-8F41-12F7A41CE3BE}" type="slidenum">
              <a:rPr lang="fr-FR" smtClean="0"/>
              <a:t>‹N°›</a:t>
            </a:fld>
            <a:endParaRPr lang="fr-FR"/>
          </a:p>
        </p:txBody>
      </p:sp>
    </p:spTree>
    <p:extLst>
      <p:ext uri="{BB962C8B-B14F-4D97-AF65-F5344CB8AC3E}">
        <p14:creationId xmlns:p14="http://schemas.microsoft.com/office/powerpoint/2010/main" val="358995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AB0DCC-3222-40E4-AD8D-7C906E81507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D620623-CF60-4202-8159-696571AC1BA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B46DBB-6941-4AD1-8738-DC248442035E}"/>
              </a:ext>
            </a:extLst>
          </p:cNvPr>
          <p:cNvSpPr>
            <a:spLocks noGrp="1"/>
          </p:cNvSpPr>
          <p:nvPr>
            <p:ph type="dt" sz="half" idx="10"/>
          </p:nvPr>
        </p:nvSpPr>
        <p:spPr/>
        <p:txBody>
          <a:bodyPr/>
          <a:lstStyle/>
          <a:p>
            <a:fld id="{9C801FD4-A62F-4D72-9DFF-9B0A1C33A1C6}" type="datetimeFigureOut">
              <a:rPr lang="fr-FR" smtClean="0"/>
              <a:t>26/08/2026</a:t>
            </a:fld>
            <a:endParaRPr lang="fr-FR"/>
          </a:p>
        </p:txBody>
      </p:sp>
      <p:sp>
        <p:nvSpPr>
          <p:cNvPr id="5" name="Espace réservé du pied de page 4">
            <a:extLst>
              <a:ext uri="{FF2B5EF4-FFF2-40B4-BE49-F238E27FC236}">
                <a16:creationId xmlns:a16="http://schemas.microsoft.com/office/drawing/2014/main" id="{7CE23559-7238-477A-BBF8-63A29284A0D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23C2C24-CD2B-48F3-A905-2948A1041E3C}"/>
              </a:ext>
            </a:extLst>
          </p:cNvPr>
          <p:cNvSpPr>
            <a:spLocks noGrp="1"/>
          </p:cNvSpPr>
          <p:nvPr>
            <p:ph type="sldNum" sz="quarter" idx="12"/>
          </p:nvPr>
        </p:nvSpPr>
        <p:spPr/>
        <p:txBody>
          <a:bodyPr/>
          <a:lstStyle/>
          <a:p>
            <a:fld id="{48666C8F-B08F-4E66-8F41-12F7A41CE3BE}" type="slidenum">
              <a:rPr lang="fr-FR" smtClean="0"/>
              <a:t>‹N°›</a:t>
            </a:fld>
            <a:endParaRPr lang="fr-FR"/>
          </a:p>
        </p:txBody>
      </p:sp>
    </p:spTree>
    <p:extLst>
      <p:ext uri="{BB962C8B-B14F-4D97-AF65-F5344CB8AC3E}">
        <p14:creationId xmlns:p14="http://schemas.microsoft.com/office/powerpoint/2010/main" val="3283098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0D5277-58A6-442E-976F-41390FAB7F4F}"/>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7AD510D5-15C9-4FBF-ACA1-786CB29D3C9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59953BF-8E45-4302-89E0-BA55F85FD505}"/>
              </a:ext>
            </a:extLst>
          </p:cNvPr>
          <p:cNvSpPr>
            <a:spLocks noGrp="1"/>
          </p:cNvSpPr>
          <p:nvPr>
            <p:ph type="dt" sz="half" idx="10"/>
          </p:nvPr>
        </p:nvSpPr>
        <p:spPr/>
        <p:txBody>
          <a:bodyPr/>
          <a:lstStyle/>
          <a:p>
            <a:fld id="{9C801FD4-A62F-4D72-9DFF-9B0A1C33A1C6}" type="datetimeFigureOut">
              <a:rPr lang="fr-FR" smtClean="0"/>
              <a:t>26/08/2026</a:t>
            </a:fld>
            <a:endParaRPr lang="fr-FR"/>
          </a:p>
        </p:txBody>
      </p:sp>
      <p:sp>
        <p:nvSpPr>
          <p:cNvPr id="5" name="Espace réservé du pied de page 4">
            <a:extLst>
              <a:ext uri="{FF2B5EF4-FFF2-40B4-BE49-F238E27FC236}">
                <a16:creationId xmlns:a16="http://schemas.microsoft.com/office/drawing/2014/main" id="{D84EB673-6689-452A-B80C-F797DF967D9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E2C2AD9-2874-499A-B158-A0FC4B78CF6E}"/>
              </a:ext>
            </a:extLst>
          </p:cNvPr>
          <p:cNvSpPr>
            <a:spLocks noGrp="1"/>
          </p:cNvSpPr>
          <p:nvPr>
            <p:ph type="sldNum" sz="quarter" idx="12"/>
          </p:nvPr>
        </p:nvSpPr>
        <p:spPr/>
        <p:txBody>
          <a:bodyPr/>
          <a:lstStyle/>
          <a:p>
            <a:fld id="{48666C8F-B08F-4E66-8F41-12F7A41CE3BE}" type="slidenum">
              <a:rPr lang="fr-FR" smtClean="0"/>
              <a:t>‹N°›</a:t>
            </a:fld>
            <a:endParaRPr lang="fr-FR"/>
          </a:p>
        </p:txBody>
      </p:sp>
    </p:spTree>
    <p:extLst>
      <p:ext uri="{BB962C8B-B14F-4D97-AF65-F5344CB8AC3E}">
        <p14:creationId xmlns:p14="http://schemas.microsoft.com/office/powerpoint/2010/main" val="1067286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422276-D438-4084-BC4C-56C607F7699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6260BBA-304B-4EC4-9AD1-3DBDEC3E165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8023750-61A3-4E3B-BD48-D21F20A2FD0F}"/>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56D69DF0-7D1E-4A52-B080-E59851D0BB4F}"/>
              </a:ext>
            </a:extLst>
          </p:cNvPr>
          <p:cNvSpPr>
            <a:spLocks noGrp="1"/>
          </p:cNvSpPr>
          <p:nvPr>
            <p:ph type="dt" sz="half" idx="10"/>
          </p:nvPr>
        </p:nvSpPr>
        <p:spPr/>
        <p:txBody>
          <a:bodyPr/>
          <a:lstStyle/>
          <a:p>
            <a:fld id="{9C801FD4-A62F-4D72-9DFF-9B0A1C33A1C6}" type="datetimeFigureOut">
              <a:rPr lang="fr-FR" smtClean="0"/>
              <a:t>26/08/2026</a:t>
            </a:fld>
            <a:endParaRPr lang="fr-FR"/>
          </a:p>
        </p:txBody>
      </p:sp>
      <p:sp>
        <p:nvSpPr>
          <p:cNvPr id="6" name="Espace réservé du pied de page 5">
            <a:extLst>
              <a:ext uri="{FF2B5EF4-FFF2-40B4-BE49-F238E27FC236}">
                <a16:creationId xmlns:a16="http://schemas.microsoft.com/office/drawing/2014/main" id="{B08B8E08-BB38-453E-B02E-09DE29BD527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F6413A0-3016-4B17-AC18-CE3C1DECEBE8}"/>
              </a:ext>
            </a:extLst>
          </p:cNvPr>
          <p:cNvSpPr>
            <a:spLocks noGrp="1"/>
          </p:cNvSpPr>
          <p:nvPr>
            <p:ph type="sldNum" sz="quarter" idx="12"/>
          </p:nvPr>
        </p:nvSpPr>
        <p:spPr/>
        <p:txBody>
          <a:bodyPr/>
          <a:lstStyle/>
          <a:p>
            <a:fld id="{48666C8F-B08F-4E66-8F41-12F7A41CE3BE}" type="slidenum">
              <a:rPr lang="fr-FR" smtClean="0"/>
              <a:t>‹N°›</a:t>
            </a:fld>
            <a:endParaRPr lang="fr-FR"/>
          </a:p>
        </p:txBody>
      </p:sp>
    </p:spTree>
    <p:extLst>
      <p:ext uri="{BB962C8B-B14F-4D97-AF65-F5344CB8AC3E}">
        <p14:creationId xmlns:p14="http://schemas.microsoft.com/office/powerpoint/2010/main" val="443719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E9FB35-A24D-47D4-8EB7-9C23143AAC14}"/>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578BE129-8F92-4200-817B-EA63A91757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B205961A-C0B0-48B0-A9F2-92D8934BBB8C}"/>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6DC95A4-1B34-428B-BE88-792BCA1E74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8055175-5A59-47AF-8BE5-591176E7CAD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AF15932D-CC92-4BD1-BE37-64D60C74ADDA}"/>
              </a:ext>
            </a:extLst>
          </p:cNvPr>
          <p:cNvSpPr>
            <a:spLocks noGrp="1"/>
          </p:cNvSpPr>
          <p:nvPr>
            <p:ph type="dt" sz="half" idx="10"/>
          </p:nvPr>
        </p:nvSpPr>
        <p:spPr/>
        <p:txBody>
          <a:bodyPr/>
          <a:lstStyle/>
          <a:p>
            <a:fld id="{9C801FD4-A62F-4D72-9DFF-9B0A1C33A1C6}" type="datetimeFigureOut">
              <a:rPr lang="fr-FR" smtClean="0"/>
              <a:t>26/08/2026</a:t>
            </a:fld>
            <a:endParaRPr lang="fr-FR"/>
          </a:p>
        </p:txBody>
      </p:sp>
      <p:sp>
        <p:nvSpPr>
          <p:cNvPr id="8" name="Espace réservé du pied de page 7">
            <a:extLst>
              <a:ext uri="{FF2B5EF4-FFF2-40B4-BE49-F238E27FC236}">
                <a16:creationId xmlns:a16="http://schemas.microsoft.com/office/drawing/2014/main" id="{C3E7C798-B902-42A0-9EA3-5D5B3C17017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D8403E42-E8F9-4809-AE02-3D6B411244D9}"/>
              </a:ext>
            </a:extLst>
          </p:cNvPr>
          <p:cNvSpPr>
            <a:spLocks noGrp="1"/>
          </p:cNvSpPr>
          <p:nvPr>
            <p:ph type="sldNum" sz="quarter" idx="12"/>
          </p:nvPr>
        </p:nvSpPr>
        <p:spPr/>
        <p:txBody>
          <a:bodyPr/>
          <a:lstStyle/>
          <a:p>
            <a:fld id="{48666C8F-B08F-4E66-8F41-12F7A41CE3BE}" type="slidenum">
              <a:rPr lang="fr-FR" smtClean="0"/>
              <a:t>‹N°›</a:t>
            </a:fld>
            <a:endParaRPr lang="fr-FR"/>
          </a:p>
        </p:txBody>
      </p:sp>
    </p:spTree>
    <p:extLst>
      <p:ext uri="{BB962C8B-B14F-4D97-AF65-F5344CB8AC3E}">
        <p14:creationId xmlns:p14="http://schemas.microsoft.com/office/powerpoint/2010/main" val="410353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3D388-5AF6-4204-8909-E3D11742598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AEDDD0F-D34A-4459-B11E-603BE49A0469}"/>
              </a:ext>
            </a:extLst>
          </p:cNvPr>
          <p:cNvSpPr>
            <a:spLocks noGrp="1"/>
          </p:cNvSpPr>
          <p:nvPr>
            <p:ph type="dt" sz="half" idx="10"/>
          </p:nvPr>
        </p:nvSpPr>
        <p:spPr/>
        <p:txBody>
          <a:bodyPr/>
          <a:lstStyle/>
          <a:p>
            <a:fld id="{9C801FD4-A62F-4D72-9DFF-9B0A1C33A1C6}" type="datetimeFigureOut">
              <a:rPr lang="fr-FR" smtClean="0"/>
              <a:t>26/08/2026</a:t>
            </a:fld>
            <a:endParaRPr lang="fr-FR"/>
          </a:p>
        </p:txBody>
      </p:sp>
      <p:sp>
        <p:nvSpPr>
          <p:cNvPr id="4" name="Espace réservé du pied de page 3">
            <a:extLst>
              <a:ext uri="{FF2B5EF4-FFF2-40B4-BE49-F238E27FC236}">
                <a16:creationId xmlns:a16="http://schemas.microsoft.com/office/drawing/2014/main" id="{0B797F5A-B634-485B-B3B9-457DEA54975B}"/>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DE6C777D-4B02-4893-9970-20860D06E5EE}"/>
              </a:ext>
            </a:extLst>
          </p:cNvPr>
          <p:cNvSpPr>
            <a:spLocks noGrp="1"/>
          </p:cNvSpPr>
          <p:nvPr>
            <p:ph type="sldNum" sz="quarter" idx="12"/>
          </p:nvPr>
        </p:nvSpPr>
        <p:spPr/>
        <p:txBody>
          <a:bodyPr/>
          <a:lstStyle/>
          <a:p>
            <a:fld id="{48666C8F-B08F-4E66-8F41-12F7A41CE3BE}" type="slidenum">
              <a:rPr lang="fr-FR" smtClean="0"/>
              <a:t>‹N°›</a:t>
            </a:fld>
            <a:endParaRPr lang="fr-FR"/>
          </a:p>
        </p:txBody>
      </p:sp>
    </p:spTree>
    <p:extLst>
      <p:ext uri="{BB962C8B-B14F-4D97-AF65-F5344CB8AC3E}">
        <p14:creationId xmlns:p14="http://schemas.microsoft.com/office/powerpoint/2010/main" val="946164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F92AD7D-3411-4854-BD8E-AABCA86029B0}"/>
              </a:ext>
            </a:extLst>
          </p:cNvPr>
          <p:cNvSpPr>
            <a:spLocks noGrp="1"/>
          </p:cNvSpPr>
          <p:nvPr>
            <p:ph type="dt" sz="half" idx="10"/>
          </p:nvPr>
        </p:nvSpPr>
        <p:spPr/>
        <p:txBody>
          <a:bodyPr/>
          <a:lstStyle/>
          <a:p>
            <a:fld id="{9C801FD4-A62F-4D72-9DFF-9B0A1C33A1C6}" type="datetimeFigureOut">
              <a:rPr lang="fr-FR" smtClean="0"/>
              <a:t>26/08/2026</a:t>
            </a:fld>
            <a:endParaRPr lang="fr-FR"/>
          </a:p>
        </p:txBody>
      </p:sp>
      <p:sp>
        <p:nvSpPr>
          <p:cNvPr id="3" name="Espace réservé du pied de page 2">
            <a:extLst>
              <a:ext uri="{FF2B5EF4-FFF2-40B4-BE49-F238E27FC236}">
                <a16:creationId xmlns:a16="http://schemas.microsoft.com/office/drawing/2014/main" id="{6A0B749A-D5B4-474B-AA1C-8CA904DCD4B6}"/>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5CF96F13-BBB8-4C6F-AE15-9E46B514DE0C}"/>
              </a:ext>
            </a:extLst>
          </p:cNvPr>
          <p:cNvSpPr>
            <a:spLocks noGrp="1"/>
          </p:cNvSpPr>
          <p:nvPr>
            <p:ph type="sldNum" sz="quarter" idx="12"/>
          </p:nvPr>
        </p:nvSpPr>
        <p:spPr/>
        <p:txBody>
          <a:bodyPr/>
          <a:lstStyle/>
          <a:p>
            <a:fld id="{48666C8F-B08F-4E66-8F41-12F7A41CE3BE}" type="slidenum">
              <a:rPr lang="fr-FR" smtClean="0"/>
              <a:t>‹N°›</a:t>
            </a:fld>
            <a:endParaRPr lang="fr-FR"/>
          </a:p>
        </p:txBody>
      </p:sp>
    </p:spTree>
    <p:extLst>
      <p:ext uri="{BB962C8B-B14F-4D97-AF65-F5344CB8AC3E}">
        <p14:creationId xmlns:p14="http://schemas.microsoft.com/office/powerpoint/2010/main" val="28631390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6364F4-098F-4088-9FA7-566F1957844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DE0C9E3-F24D-4387-92E9-946A5C5C2D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C8FBECF-F7DB-468F-B65D-79F8B04FE7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A9E7AE0-9FF3-409A-829F-A04EBF549252}"/>
              </a:ext>
            </a:extLst>
          </p:cNvPr>
          <p:cNvSpPr>
            <a:spLocks noGrp="1"/>
          </p:cNvSpPr>
          <p:nvPr>
            <p:ph type="dt" sz="half" idx="10"/>
          </p:nvPr>
        </p:nvSpPr>
        <p:spPr/>
        <p:txBody>
          <a:bodyPr/>
          <a:lstStyle/>
          <a:p>
            <a:fld id="{9C801FD4-A62F-4D72-9DFF-9B0A1C33A1C6}" type="datetimeFigureOut">
              <a:rPr lang="fr-FR" smtClean="0"/>
              <a:t>26/08/2026</a:t>
            </a:fld>
            <a:endParaRPr lang="fr-FR"/>
          </a:p>
        </p:txBody>
      </p:sp>
      <p:sp>
        <p:nvSpPr>
          <p:cNvPr id="6" name="Espace réservé du pied de page 5">
            <a:extLst>
              <a:ext uri="{FF2B5EF4-FFF2-40B4-BE49-F238E27FC236}">
                <a16:creationId xmlns:a16="http://schemas.microsoft.com/office/drawing/2014/main" id="{2070A552-ED9F-44F1-B1A3-D07D8067D18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AE085CB-34EB-4195-9B87-87185089A06E}"/>
              </a:ext>
            </a:extLst>
          </p:cNvPr>
          <p:cNvSpPr>
            <a:spLocks noGrp="1"/>
          </p:cNvSpPr>
          <p:nvPr>
            <p:ph type="sldNum" sz="quarter" idx="12"/>
          </p:nvPr>
        </p:nvSpPr>
        <p:spPr/>
        <p:txBody>
          <a:bodyPr/>
          <a:lstStyle/>
          <a:p>
            <a:fld id="{48666C8F-B08F-4E66-8F41-12F7A41CE3BE}" type="slidenum">
              <a:rPr lang="fr-FR" smtClean="0"/>
              <a:t>‹N°›</a:t>
            </a:fld>
            <a:endParaRPr lang="fr-FR"/>
          </a:p>
        </p:txBody>
      </p:sp>
    </p:spTree>
    <p:extLst>
      <p:ext uri="{BB962C8B-B14F-4D97-AF65-F5344CB8AC3E}">
        <p14:creationId xmlns:p14="http://schemas.microsoft.com/office/powerpoint/2010/main" val="2545206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E2D178-BB80-4E57-9ADE-DAC3C9D1A1D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5CFD6408-0732-4942-A801-0982008422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F32C9858-6128-4155-A3F7-27383D5906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5A199D0-0E9E-42F2-B69F-7B5864C47220}"/>
              </a:ext>
            </a:extLst>
          </p:cNvPr>
          <p:cNvSpPr>
            <a:spLocks noGrp="1"/>
          </p:cNvSpPr>
          <p:nvPr>
            <p:ph type="dt" sz="half" idx="10"/>
          </p:nvPr>
        </p:nvSpPr>
        <p:spPr/>
        <p:txBody>
          <a:bodyPr/>
          <a:lstStyle/>
          <a:p>
            <a:fld id="{9C801FD4-A62F-4D72-9DFF-9B0A1C33A1C6}" type="datetimeFigureOut">
              <a:rPr lang="fr-FR" smtClean="0"/>
              <a:t>26/08/2026</a:t>
            </a:fld>
            <a:endParaRPr lang="fr-FR"/>
          </a:p>
        </p:txBody>
      </p:sp>
      <p:sp>
        <p:nvSpPr>
          <p:cNvPr id="6" name="Espace réservé du pied de page 5">
            <a:extLst>
              <a:ext uri="{FF2B5EF4-FFF2-40B4-BE49-F238E27FC236}">
                <a16:creationId xmlns:a16="http://schemas.microsoft.com/office/drawing/2014/main" id="{D90374F0-692E-40BC-A0C9-300B75C2A7C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A851E6-E99F-442A-9311-B4BADECB6004}"/>
              </a:ext>
            </a:extLst>
          </p:cNvPr>
          <p:cNvSpPr>
            <a:spLocks noGrp="1"/>
          </p:cNvSpPr>
          <p:nvPr>
            <p:ph type="sldNum" sz="quarter" idx="12"/>
          </p:nvPr>
        </p:nvSpPr>
        <p:spPr/>
        <p:txBody>
          <a:bodyPr/>
          <a:lstStyle/>
          <a:p>
            <a:fld id="{48666C8F-B08F-4E66-8F41-12F7A41CE3BE}" type="slidenum">
              <a:rPr lang="fr-FR" smtClean="0"/>
              <a:t>‹N°›</a:t>
            </a:fld>
            <a:endParaRPr lang="fr-FR"/>
          </a:p>
        </p:txBody>
      </p:sp>
    </p:spTree>
    <p:extLst>
      <p:ext uri="{BB962C8B-B14F-4D97-AF65-F5344CB8AC3E}">
        <p14:creationId xmlns:p14="http://schemas.microsoft.com/office/powerpoint/2010/main" val="4047062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4E51CBB-81FF-4474-BA6B-D1A68ADD70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FB58BCC-6BD5-42E2-8819-12549F8B9A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AA3C3CB-B159-4EBE-8F12-65A2D35E94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801FD4-A62F-4D72-9DFF-9B0A1C33A1C6}" type="datetimeFigureOut">
              <a:rPr lang="fr-FR" smtClean="0"/>
              <a:t>26/08/2026</a:t>
            </a:fld>
            <a:endParaRPr lang="fr-FR"/>
          </a:p>
        </p:txBody>
      </p:sp>
      <p:sp>
        <p:nvSpPr>
          <p:cNvPr id="5" name="Espace réservé du pied de page 4">
            <a:extLst>
              <a:ext uri="{FF2B5EF4-FFF2-40B4-BE49-F238E27FC236}">
                <a16:creationId xmlns:a16="http://schemas.microsoft.com/office/drawing/2014/main" id="{B8902EE1-09E2-40F8-94B2-074D18151D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423B371C-C927-43A4-AFF1-A9C53649D7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666C8F-B08F-4E66-8F41-12F7A41CE3BE}" type="slidenum">
              <a:rPr lang="fr-FR" smtClean="0"/>
              <a:t>‹N°›</a:t>
            </a:fld>
            <a:endParaRPr lang="fr-FR"/>
          </a:p>
        </p:txBody>
      </p:sp>
    </p:spTree>
    <p:extLst>
      <p:ext uri="{BB962C8B-B14F-4D97-AF65-F5344CB8AC3E}">
        <p14:creationId xmlns:p14="http://schemas.microsoft.com/office/powerpoint/2010/main" val="36677526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sv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svg"/><Relationship Id="rId7"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svg"/><Relationship Id="rId7"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7.svg"/><Relationship Id="rId10" Type="http://schemas.openxmlformats.org/officeDocument/2006/relationships/image" Target="../media/image8.png"/><Relationship Id="rId4" Type="http://schemas.openxmlformats.org/officeDocument/2006/relationships/image" Target="../media/image6.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21.png"/><Relationship Id="rId3" Type="http://schemas.openxmlformats.org/officeDocument/2006/relationships/image" Target="../media/image2.png"/><Relationship Id="rId7" Type="http://schemas.openxmlformats.org/officeDocument/2006/relationships/image" Target="../media/image15.png"/><Relationship Id="rId12" Type="http://schemas.openxmlformats.org/officeDocument/2006/relationships/image" Target="../media/image20.sv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4.sv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3.svg"/><Relationship Id="rId9" Type="http://schemas.openxmlformats.org/officeDocument/2006/relationships/image" Target="../media/image17.png"/><Relationship Id="rId14" Type="http://schemas.openxmlformats.org/officeDocument/2006/relationships/image" Target="../media/image22.sv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9.png"/><Relationship Id="rId3" Type="http://schemas.openxmlformats.org/officeDocument/2006/relationships/image" Target="../media/image23.png"/><Relationship Id="rId7" Type="http://schemas.openxmlformats.org/officeDocument/2006/relationships/image" Target="../media/image20.svg"/><Relationship Id="rId12" Type="http://schemas.openxmlformats.org/officeDocument/2006/relationships/image" Target="../media/image28.svg"/><Relationship Id="rId2" Type="http://schemas.openxmlformats.org/officeDocument/2006/relationships/image" Target="../media/image9.png"/><Relationship Id="rId16" Type="http://schemas.openxmlformats.org/officeDocument/2006/relationships/image" Target="../media/image32.png"/><Relationship Id="rId1" Type="http://schemas.openxmlformats.org/officeDocument/2006/relationships/slideLayout" Target="../slideLayouts/slideLayout1.xml"/><Relationship Id="rId6" Type="http://schemas.openxmlformats.org/officeDocument/2006/relationships/image" Target="../media/image19.png"/><Relationship Id="rId11" Type="http://schemas.openxmlformats.org/officeDocument/2006/relationships/image" Target="../media/image27.png"/><Relationship Id="rId5" Type="http://schemas.openxmlformats.org/officeDocument/2006/relationships/image" Target="../media/image25.png"/><Relationship Id="rId15" Type="http://schemas.openxmlformats.org/officeDocument/2006/relationships/image" Target="../media/image31.png"/><Relationship Id="rId10" Type="http://schemas.openxmlformats.org/officeDocument/2006/relationships/image" Target="../media/image26.png"/><Relationship Id="rId4" Type="http://schemas.openxmlformats.org/officeDocument/2006/relationships/image" Target="../media/image24.png"/><Relationship Id="rId9" Type="http://schemas.openxmlformats.org/officeDocument/2006/relationships/image" Target="../media/image16.svg"/><Relationship Id="rId14" Type="http://schemas.openxmlformats.org/officeDocument/2006/relationships/image" Target="../media/image30.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svg"/><Relationship Id="rId18" Type="http://schemas.openxmlformats.org/officeDocument/2006/relationships/image" Target="../media/image37.svg"/><Relationship Id="rId3" Type="http://schemas.openxmlformats.org/officeDocument/2006/relationships/image" Target="../media/image1.png"/><Relationship Id="rId21" Type="http://schemas.openxmlformats.org/officeDocument/2006/relationships/image" Target="../media/image40.png"/><Relationship Id="rId7" Type="http://schemas.openxmlformats.org/officeDocument/2006/relationships/image" Target="../media/image33.png"/><Relationship Id="rId12" Type="http://schemas.openxmlformats.org/officeDocument/2006/relationships/image" Target="../media/image2.png"/><Relationship Id="rId17" Type="http://schemas.openxmlformats.org/officeDocument/2006/relationships/image" Target="../media/image36.png"/><Relationship Id="rId2" Type="http://schemas.openxmlformats.org/officeDocument/2006/relationships/image" Target="../media/image9.png"/><Relationship Id="rId16" Type="http://schemas.openxmlformats.org/officeDocument/2006/relationships/image" Target="../media/image28.svg"/><Relationship Id="rId20" Type="http://schemas.openxmlformats.org/officeDocument/2006/relationships/image" Target="../media/image39.sv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29.png"/><Relationship Id="rId5" Type="http://schemas.openxmlformats.org/officeDocument/2006/relationships/image" Target="../media/image5.svg"/><Relationship Id="rId15" Type="http://schemas.openxmlformats.org/officeDocument/2006/relationships/image" Target="../media/image27.png"/><Relationship Id="rId10" Type="http://schemas.openxmlformats.org/officeDocument/2006/relationships/image" Target="../media/image35.svg"/><Relationship Id="rId19" Type="http://schemas.openxmlformats.org/officeDocument/2006/relationships/image" Target="../media/image38.png"/><Relationship Id="rId4" Type="http://schemas.openxmlformats.org/officeDocument/2006/relationships/image" Target="../media/image4.png"/><Relationship Id="rId9" Type="http://schemas.openxmlformats.org/officeDocument/2006/relationships/image" Target="../media/image34.png"/><Relationship Id="rId1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 coins arrondis 5">
            <a:extLst>
              <a:ext uri="{FF2B5EF4-FFF2-40B4-BE49-F238E27FC236}">
                <a16:creationId xmlns:a16="http://schemas.microsoft.com/office/drawing/2014/main" id="{8EBFE2DE-1788-4BE5-9AFC-8C3E7281B9BF}"/>
              </a:ext>
            </a:extLst>
          </p:cNvPr>
          <p:cNvSpPr/>
          <p:nvPr/>
        </p:nvSpPr>
        <p:spPr>
          <a:xfrm>
            <a:off x="2464904" y="286419"/>
            <a:ext cx="9101454" cy="11454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i="1" dirty="0"/>
              <a:t>Journée nationale du sport scolaire</a:t>
            </a:r>
          </a:p>
          <a:p>
            <a:r>
              <a:rPr lang="fr-FR" sz="2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La balle ovale en route vers 2027 ! </a:t>
            </a:r>
          </a:p>
        </p:txBody>
      </p:sp>
      <p:sp>
        <p:nvSpPr>
          <p:cNvPr id="7" name="Rectangle : coins arrondis 6">
            <a:extLst>
              <a:ext uri="{FF2B5EF4-FFF2-40B4-BE49-F238E27FC236}">
                <a16:creationId xmlns:a16="http://schemas.microsoft.com/office/drawing/2014/main" id="{638D9F57-D27F-498F-9D1E-E8ECE82D47A6}"/>
              </a:ext>
            </a:extLst>
          </p:cNvPr>
          <p:cNvSpPr/>
          <p:nvPr/>
        </p:nvSpPr>
        <p:spPr>
          <a:xfrm>
            <a:off x="433344" y="1575683"/>
            <a:ext cx="3813975" cy="12006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u="sng" dirty="0"/>
              <a:t>Matériel </a:t>
            </a:r>
            <a:r>
              <a:rPr lang="fr-FR" sz="1400" dirty="0"/>
              <a:t>: </a:t>
            </a:r>
          </a:p>
          <a:p>
            <a:r>
              <a:rPr lang="fr-FR" sz="1200" dirty="0"/>
              <a:t>Craies ou coupelles pour délimiter les lignes</a:t>
            </a:r>
          </a:p>
          <a:p>
            <a:r>
              <a:rPr lang="fr-FR" sz="1200" dirty="0"/>
              <a:t>Des plots pour matérialiser des portes</a:t>
            </a:r>
          </a:p>
          <a:p>
            <a:r>
              <a:rPr lang="fr-FR" sz="1200" dirty="0"/>
              <a:t>1 ballon de rugby par groupe de 2 puis 3 élèves</a:t>
            </a:r>
          </a:p>
        </p:txBody>
      </p:sp>
      <p:sp>
        <p:nvSpPr>
          <p:cNvPr id="8" name="Rectangle : coins arrondis 7">
            <a:extLst>
              <a:ext uri="{FF2B5EF4-FFF2-40B4-BE49-F238E27FC236}">
                <a16:creationId xmlns:a16="http://schemas.microsoft.com/office/drawing/2014/main" id="{35446518-F5F5-4AD4-A9B6-3690221E5610}"/>
              </a:ext>
            </a:extLst>
          </p:cNvPr>
          <p:cNvSpPr/>
          <p:nvPr/>
        </p:nvSpPr>
        <p:spPr>
          <a:xfrm>
            <a:off x="4811869" y="2067341"/>
            <a:ext cx="6265628" cy="430960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51A18ADB-1D6B-4188-97CB-309F643820C1}"/>
              </a:ext>
            </a:extLst>
          </p:cNvPr>
          <p:cNvSpPr/>
          <p:nvPr/>
        </p:nvSpPr>
        <p:spPr>
          <a:xfrm>
            <a:off x="433344" y="2898914"/>
            <a:ext cx="3813975" cy="12006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u="sng" dirty="0"/>
              <a:t>Installation- préparation </a:t>
            </a:r>
            <a:r>
              <a:rPr lang="fr-FR" sz="1400" dirty="0"/>
              <a:t>:</a:t>
            </a:r>
          </a:p>
          <a:p>
            <a:r>
              <a:rPr lang="fr-FR" sz="1200" dirty="0"/>
              <a:t>Espace goudronné ou herbeux</a:t>
            </a:r>
          </a:p>
          <a:p>
            <a:r>
              <a:rPr lang="fr-FR" sz="1200" dirty="0"/>
              <a:t>Délimiter deux lignes à la craie ou avec des coupelles</a:t>
            </a:r>
          </a:p>
          <a:p>
            <a:r>
              <a:rPr lang="fr-FR" sz="1400" dirty="0"/>
              <a:t> </a:t>
            </a:r>
          </a:p>
        </p:txBody>
      </p:sp>
      <p:sp>
        <p:nvSpPr>
          <p:cNvPr id="10" name="Rectangle : coins arrondis 9">
            <a:extLst>
              <a:ext uri="{FF2B5EF4-FFF2-40B4-BE49-F238E27FC236}">
                <a16:creationId xmlns:a16="http://schemas.microsoft.com/office/drawing/2014/main" id="{66F11A6A-3239-4654-89EA-82EA61FE5BBD}"/>
              </a:ext>
            </a:extLst>
          </p:cNvPr>
          <p:cNvSpPr/>
          <p:nvPr/>
        </p:nvSpPr>
        <p:spPr>
          <a:xfrm>
            <a:off x="433344" y="4222145"/>
            <a:ext cx="3813975" cy="12006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u="sng" dirty="0"/>
              <a:t>Consignes</a:t>
            </a:r>
            <a:r>
              <a:rPr lang="fr-FR" sz="1400" dirty="0"/>
              <a:t> : </a:t>
            </a:r>
          </a:p>
          <a:p>
            <a:r>
              <a:rPr lang="fr-FR" sz="1200" dirty="0"/>
              <a:t>Rejoindre la ligne opposée en se faisant des passes.</a:t>
            </a:r>
          </a:p>
        </p:txBody>
      </p:sp>
      <p:sp>
        <p:nvSpPr>
          <p:cNvPr id="11" name="Rectangle : coins arrondis 10">
            <a:extLst>
              <a:ext uri="{FF2B5EF4-FFF2-40B4-BE49-F238E27FC236}">
                <a16:creationId xmlns:a16="http://schemas.microsoft.com/office/drawing/2014/main" id="{B518BE67-2820-44E2-AB05-7C5DB082A605}"/>
              </a:ext>
            </a:extLst>
          </p:cNvPr>
          <p:cNvSpPr/>
          <p:nvPr/>
        </p:nvSpPr>
        <p:spPr>
          <a:xfrm>
            <a:off x="433344" y="5545376"/>
            <a:ext cx="3813975" cy="12006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u="sng" dirty="0"/>
              <a:t>Evolutions- variables </a:t>
            </a:r>
            <a:r>
              <a:rPr lang="fr-FR" sz="1400" dirty="0"/>
              <a:t>: </a:t>
            </a:r>
          </a:p>
          <a:p>
            <a:r>
              <a:rPr lang="fr-FR" sz="1400" dirty="0"/>
              <a:t>C1 : rouler/ donner le ballon de main en main</a:t>
            </a:r>
          </a:p>
          <a:p>
            <a:r>
              <a:rPr lang="fr-FR" sz="1400" dirty="0"/>
              <a:t>C2 : passes en avançant librement</a:t>
            </a:r>
          </a:p>
          <a:p>
            <a:r>
              <a:rPr lang="fr-FR" sz="1400" dirty="0"/>
              <a:t>C3 : introduire progressivement la passe vers l’arrière.</a:t>
            </a:r>
          </a:p>
        </p:txBody>
      </p:sp>
      <p:sp>
        <p:nvSpPr>
          <p:cNvPr id="12" name="ZoneTexte 11">
            <a:extLst>
              <a:ext uri="{FF2B5EF4-FFF2-40B4-BE49-F238E27FC236}">
                <a16:creationId xmlns:a16="http://schemas.microsoft.com/office/drawing/2014/main" id="{4079DA3B-CF34-4899-849B-A7B3FB89A66A}"/>
              </a:ext>
            </a:extLst>
          </p:cNvPr>
          <p:cNvSpPr txBox="1"/>
          <p:nvPr/>
        </p:nvSpPr>
        <p:spPr>
          <a:xfrm>
            <a:off x="6658442" y="423844"/>
            <a:ext cx="4564048" cy="738664"/>
          </a:xfrm>
          <a:prstGeom prst="rect">
            <a:avLst/>
          </a:prstGeom>
          <a:noFill/>
        </p:spPr>
        <p:txBody>
          <a:bodyPr wrap="square" rtlCol="0">
            <a:spAutoFit/>
          </a:bodyPr>
          <a:lstStyle/>
          <a:p>
            <a:r>
              <a:rPr lang="fr-FR" sz="2400" b="1" u="sng" dirty="0">
                <a:solidFill>
                  <a:schemeClr val="bg1"/>
                </a:solidFill>
              </a:rPr>
              <a:t>PERTH – La balle voyage</a:t>
            </a:r>
          </a:p>
          <a:p>
            <a:r>
              <a:rPr lang="fr-FR" dirty="0">
                <a:solidFill>
                  <a:schemeClr val="bg1"/>
                </a:solidFill>
              </a:rPr>
              <a:t>But : Se déplacer en faisant circuler le ballon</a:t>
            </a:r>
          </a:p>
        </p:txBody>
      </p:sp>
      <p:pic>
        <p:nvPicPr>
          <p:cNvPr id="13" name="Drawing 0">
            <a:extLst>
              <a:ext uri="{FF2B5EF4-FFF2-40B4-BE49-F238E27FC236}">
                <a16:creationId xmlns:a16="http://schemas.microsoft.com/office/drawing/2014/main" id="{826420B4-A7A2-4D2A-BA48-77040A4C72C7}"/>
              </a:ext>
            </a:extLst>
          </p:cNvPr>
          <p:cNvPicPr/>
          <p:nvPr/>
        </p:nvPicPr>
        <p:blipFill>
          <a:blip r:embed="rId2"/>
          <a:stretch>
            <a:fillRect/>
          </a:stretch>
        </p:blipFill>
        <p:spPr>
          <a:xfrm>
            <a:off x="6085672" y="3363932"/>
            <a:ext cx="572770" cy="962660"/>
          </a:xfrm>
          <a:prstGeom prst="rect">
            <a:avLst/>
          </a:prstGeom>
        </p:spPr>
      </p:pic>
      <p:sp>
        <p:nvSpPr>
          <p:cNvPr id="14" name="Ellipse 13">
            <a:extLst>
              <a:ext uri="{FF2B5EF4-FFF2-40B4-BE49-F238E27FC236}">
                <a16:creationId xmlns:a16="http://schemas.microsoft.com/office/drawing/2014/main" id="{9114F54D-89DF-438A-AEFC-4D7930A9A908}"/>
              </a:ext>
            </a:extLst>
          </p:cNvPr>
          <p:cNvSpPr/>
          <p:nvPr/>
        </p:nvSpPr>
        <p:spPr>
          <a:xfrm>
            <a:off x="6442958" y="3799855"/>
            <a:ext cx="389614" cy="19679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reeform 16">
            <a:extLst>
              <a:ext uri="{FF2B5EF4-FFF2-40B4-BE49-F238E27FC236}">
                <a16:creationId xmlns:a16="http://schemas.microsoft.com/office/drawing/2014/main" id="{CD0A7701-C9C9-4033-9F13-26C2E30A0071}"/>
              </a:ext>
            </a:extLst>
          </p:cNvPr>
          <p:cNvSpPr/>
          <p:nvPr/>
        </p:nvSpPr>
        <p:spPr>
          <a:xfrm>
            <a:off x="5621573" y="2421499"/>
            <a:ext cx="288896" cy="242518"/>
          </a:xfrm>
          <a:custGeom>
            <a:avLst/>
            <a:gdLst/>
            <a:ahLst/>
            <a:cxnLst/>
            <a:rect l="l" t="t" r="r" b="b"/>
            <a:pathLst>
              <a:path w="977276" h="987148">
                <a:moveTo>
                  <a:pt x="0" y="0"/>
                </a:moveTo>
                <a:lnTo>
                  <a:pt x="977277" y="0"/>
                </a:lnTo>
                <a:lnTo>
                  <a:pt x="977277" y="987148"/>
                </a:lnTo>
                <a:lnTo>
                  <a:pt x="0" y="98714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1" name="Freeform 16">
            <a:extLst>
              <a:ext uri="{FF2B5EF4-FFF2-40B4-BE49-F238E27FC236}">
                <a16:creationId xmlns:a16="http://schemas.microsoft.com/office/drawing/2014/main" id="{9A973432-6692-45B4-9AD8-8C0D3C67EEAC}"/>
              </a:ext>
            </a:extLst>
          </p:cNvPr>
          <p:cNvSpPr/>
          <p:nvPr/>
        </p:nvSpPr>
        <p:spPr>
          <a:xfrm>
            <a:off x="5630895" y="5689179"/>
            <a:ext cx="288896" cy="242518"/>
          </a:xfrm>
          <a:custGeom>
            <a:avLst/>
            <a:gdLst/>
            <a:ahLst/>
            <a:cxnLst/>
            <a:rect l="l" t="t" r="r" b="b"/>
            <a:pathLst>
              <a:path w="977276" h="987148">
                <a:moveTo>
                  <a:pt x="0" y="0"/>
                </a:moveTo>
                <a:lnTo>
                  <a:pt x="977277" y="0"/>
                </a:lnTo>
                <a:lnTo>
                  <a:pt x="977277" y="987148"/>
                </a:lnTo>
                <a:lnTo>
                  <a:pt x="0" y="98714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2" name="Freeform 17">
            <a:extLst>
              <a:ext uri="{FF2B5EF4-FFF2-40B4-BE49-F238E27FC236}">
                <a16:creationId xmlns:a16="http://schemas.microsoft.com/office/drawing/2014/main" id="{D6077A88-C3FE-46C1-ACA3-81986F6456DF}"/>
              </a:ext>
            </a:extLst>
          </p:cNvPr>
          <p:cNvSpPr/>
          <p:nvPr/>
        </p:nvSpPr>
        <p:spPr>
          <a:xfrm>
            <a:off x="10470373" y="2421499"/>
            <a:ext cx="226780" cy="242518"/>
          </a:xfrm>
          <a:custGeom>
            <a:avLst/>
            <a:gdLst/>
            <a:ahLst/>
            <a:cxnLst/>
            <a:rect l="l" t="t" r="r" b="b"/>
            <a:pathLst>
              <a:path w="767483" h="996731">
                <a:moveTo>
                  <a:pt x="0" y="0"/>
                </a:moveTo>
                <a:lnTo>
                  <a:pt x="767484" y="0"/>
                </a:lnTo>
                <a:lnTo>
                  <a:pt x="767484" y="996731"/>
                </a:lnTo>
                <a:lnTo>
                  <a:pt x="0" y="99673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23" name="Freeform 17">
            <a:extLst>
              <a:ext uri="{FF2B5EF4-FFF2-40B4-BE49-F238E27FC236}">
                <a16:creationId xmlns:a16="http://schemas.microsoft.com/office/drawing/2014/main" id="{63720D2B-224E-4B7A-B0CF-C6444E2F5AD6}"/>
              </a:ext>
            </a:extLst>
          </p:cNvPr>
          <p:cNvSpPr/>
          <p:nvPr/>
        </p:nvSpPr>
        <p:spPr>
          <a:xfrm>
            <a:off x="10470373" y="5742166"/>
            <a:ext cx="226780" cy="242518"/>
          </a:xfrm>
          <a:custGeom>
            <a:avLst/>
            <a:gdLst/>
            <a:ahLst/>
            <a:cxnLst/>
            <a:rect l="l" t="t" r="r" b="b"/>
            <a:pathLst>
              <a:path w="767483" h="996731">
                <a:moveTo>
                  <a:pt x="0" y="0"/>
                </a:moveTo>
                <a:lnTo>
                  <a:pt x="767484" y="0"/>
                </a:lnTo>
                <a:lnTo>
                  <a:pt x="767484" y="996731"/>
                </a:lnTo>
                <a:lnTo>
                  <a:pt x="0" y="99673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24" name="Freeform 5">
            <a:extLst>
              <a:ext uri="{FF2B5EF4-FFF2-40B4-BE49-F238E27FC236}">
                <a16:creationId xmlns:a16="http://schemas.microsoft.com/office/drawing/2014/main" id="{D2DF6C46-976C-4E92-9EE6-8DC66BAA3E23}"/>
              </a:ext>
            </a:extLst>
          </p:cNvPr>
          <p:cNvSpPr/>
          <p:nvPr/>
        </p:nvSpPr>
        <p:spPr>
          <a:xfrm>
            <a:off x="6167992" y="5545376"/>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25" name="Freeform 5">
            <a:extLst>
              <a:ext uri="{FF2B5EF4-FFF2-40B4-BE49-F238E27FC236}">
                <a16:creationId xmlns:a16="http://schemas.microsoft.com/office/drawing/2014/main" id="{2D866061-38FE-4980-B7F7-18C640CEF0FF}"/>
              </a:ext>
            </a:extLst>
          </p:cNvPr>
          <p:cNvSpPr/>
          <p:nvPr/>
        </p:nvSpPr>
        <p:spPr>
          <a:xfrm>
            <a:off x="7281265" y="5545376"/>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26" name="Freeform 5">
            <a:extLst>
              <a:ext uri="{FF2B5EF4-FFF2-40B4-BE49-F238E27FC236}">
                <a16:creationId xmlns:a16="http://schemas.microsoft.com/office/drawing/2014/main" id="{580939DB-0188-4280-8E3D-46F32935A06A}"/>
              </a:ext>
            </a:extLst>
          </p:cNvPr>
          <p:cNvSpPr/>
          <p:nvPr/>
        </p:nvSpPr>
        <p:spPr>
          <a:xfrm>
            <a:off x="8582276" y="5544729"/>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27" name="Freeform 5">
            <a:extLst>
              <a:ext uri="{FF2B5EF4-FFF2-40B4-BE49-F238E27FC236}">
                <a16:creationId xmlns:a16="http://schemas.microsoft.com/office/drawing/2014/main" id="{A708BBAA-027E-4A66-899C-9C72E3F0CD5A}"/>
              </a:ext>
            </a:extLst>
          </p:cNvPr>
          <p:cNvSpPr/>
          <p:nvPr/>
        </p:nvSpPr>
        <p:spPr>
          <a:xfrm>
            <a:off x="9695549" y="5554009"/>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28" name="Freeform 5">
            <a:extLst>
              <a:ext uri="{FF2B5EF4-FFF2-40B4-BE49-F238E27FC236}">
                <a16:creationId xmlns:a16="http://schemas.microsoft.com/office/drawing/2014/main" id="{3077F73E-5EA0-4671-A50C-A382F576EDB0}"/>
              </a:ext>
            </a:extLst>
          </p:cNvPr>
          <p:cNvSpPr/>
          <p:nvPr/>
        </p:nvSpPr>
        <p:spPr>
          <a:xfrm>
            <a:off x="6146540" y="4410563"/>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pic>
        <p:nvPicPr>
          <p:cNvPr id="15" name="Drawing 5">
            <a:extLst>
              <a:ext uri="{FF2B5EF4-FFF2-40B4-BE49-F238E27FC236}">
                <a16:creationId xmlns:a16="http://schemas.microsoft.com/office/drawing/2014/main" id="{8180FB19-A012-4338-B599-B9DE977320C7}"/>
              </a:ext>
            </a:extLst>
          </p:cNvPr>
          <p:cNvPicPr/>
          <p:nvPr/>
        </p:nvPicPr>
        <p:blipFill>
          <a:blip r:embed="rId9"/>
          <a:stretch>
            <a:fillRect/>
          </a:stretch>
        </p:blipFill>
        <p:spPr>
          <a:xfrm>
            <a:off x="6147683" y="4472844"/>
            <a:ext cx="590550" cy="1026795"/>
          </a:xfrm>
          <a:prstGeom prst="rect">
            <a:avLst/>
          </a:prstGeom>
        </p:spPr>
      </p:pic>
      <p:sp>
        <p:nvSpPr>
          <p:cNvPr id="29" name="Freeform 5">
            <a:extLst>
              <a:ext uri="{FF2B5EF4-FFF2-40B4-BE49-F238E27FC236}">
                <a16:creationId xmlns:a16="http://schemas.microsoft.com/office/drawing/2014/main" id="{80DAD5E8-62D1-4C97-A7DD-DA858FB031CD}"/>
              </a:ext>
            </a:extLst>
          </p:cNvPr>
          <p:cNvSpPr/>
          <p:nvPr/>
        </p:nvSpPr>
        <p:spPr>
          <a:xfrm>
            <a:off x="7228906" y="4472844"/>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30" name="Freeform 5">
            <a:extLst>
              <a:ext uri="{FF2B5EF4-FFF2-40B4-BE49-F238E27FC236}">
                <a16:creationId xmlns:a16="http://schemas.microsoft.com/office/drawing/2014/main" id="{ECF3C5F3-429F-415E-A514-A9CEA7B0BAC1}"/>
              </a:ext>
            </a:extLst>
          </p:cNvPr>
          <p:cNvSpPr/>
          <p:nvPr/>
        </p:nvSpPr>
        <p:spPr>
          <a:xfrm>
            <a:off x="8582276" y="4467116"/>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31" name="Freeform 5">
            <a:extLst>
              <a:ext uri="{FF2B5EF4-FFF2-40B4-BE49-F238E27FC236}">
                <a16:creationId xmlns:a16="http://schemas.microsoft.com/office/drawing/2014/main" id="{0EE275F4-3AB0-4076-90E3-CB3566A34EB2}"/>
              </a:ext>
            </a:extLst>
          </p:cNvPr>
          <p:cNvSpPr/>
          <p:nvPr/>
        </p:nvSpPr>
        <p:spPr>
          <a:xfrm>
            <a:off x="9697378" y="4467116"/>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32" name="Freeform 5">
            <a:extLst>
              <a:ext uri="{FF2B5EF4-FFF2-40B4-BE49-F238E27FC236}">
                <a16:creationId xmlns:a16="http://schemas.microsoft.com/office/drawing/2014/main" id="{06A8C1A2-193E-42FF-AB6E-31E586D78168}"/>
              </a:ext>
            </a:extLst>
          </p:cNvPr>
          <p:cNvSpPr/>
          <p:nvPr/>
        </p:nvSpPr>
        <p:spPr>
          <a:xfrm>
            <a:off x="6146540" y="2763609"/>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33" name="Freeform 5">
            <a:extLst>
              <a:ext uri="{FF2B5EF4-FFF2-40B4-BE49-F238E27FC236}">
                <a16:creationId xmlns:a16="http://schemas.microsoft.com/office/drawing/2014/main" id="{649A13D9-F589-4237-B591-B33688D8284F}"/>
              </a:ext>
            </a:extLst>
          </p:cNvPr>
          <p:cNvSpPr/>
          <p:nvPr/>
        </p:nvSpPr>
        <p:spPr>
          <a:xfrm>
            <a:off x="7251620" y="2749716"/>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34" name="Freeform 5">
            <a:extLst>
              <a:ext uri="{FF2B5EF4-FFF2-40B4-BE49-F238E27FC236}">
                <a16:creationId xmlns:a16="http://schemas.microsoft.com/office/drawing/2014/main" id="{DE84B98E-4CBC-45B5-845B-2CCBDC677B20}"/>
              </a:ext>
            </a:extLst>
          </p:cNvPr>
          <p:cNvSpPr/>
          <p:nvPr/>
        </p:nvSpPr>
        <p:spPr>
          <a:xfrm>
            <a:off x="8544626" y="2776330"/>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35" name="Freeform 5">
            <a:extLst>
              <a:ext uri="{FF2B5EF4-FFF2-40B4-BE49-F238E27FC236}">
                <a16:creationId xmlns:a16="http://schemas.microsoft.com/office/drawing/2014/main" id="{E2338DAD-3815-4604-A26A-3B3D9E70E1B6}"/>
              </a:ext>
            </a:extLst>
          </p:cNvPr>
          <p:cNvSpPr/>
          <p:nvPr/>
        </p:nvSpPr>
        <p:spPr>
          <a:xfrm>
            <a:off x="9699677" y="2749053"/>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cxnSp>
        <p:nvCxnSpPr>
          <p:cNvPr id="37" name="Connecteur droit 36">
            <a:extLst>
              <a:ext uri="{FF2B5EF4-FFF2-40B4-BE49-F238E27FC236}">
                <a16:creationId xmlns:a16="http://schemas.microsoft.com/office/drawing/2014/main" id="{B5FCDB9B-6664-4EA0-B7E8-4F8055994F15}"/>
              </a:ext>
            </a:extLst>
          </p:cNvPr>
          <p:cNvCxnSpPr/>
          <p:nvPr/>
        </p:nvCxnSpPr>
        <p:spPr>
          <a:xfrm>
            <a:off x="5766021" y="2664017"/>
            <a:ext cx="0" cy="3086787"/>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8" name="Connecteur droit 37">
            <a:extLst>
              <a:ext uri="{FF2B5EF4-FFF2-40B4-BE49-F238E27FC236}">
                <a16:creationId xmlns:a16="http://schemas.microsoft.com/office/drawing/2014/main" id="{4C377255-F294-48DC-9C08-E12AAA70A3F5}"/>
              </a:ext>
            </a:extLst>
          </p:cNvPr>
          <p:cNvCxnSpPr/>
          <p:nvPr/>
        </p:nvCxnSpPr>
        <p:spPr>
          <a:xfrm>
            <a:off x="10602316" y="2602392"/>
            <a:ext cx="0" cy="308678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56" name="Arc 55">
            <a:extLst>
              <a:ext uri="{FF2B5EF4-FFF2-40B4-BE49-F238E27FC236}">
                <a16:creationId xmlns:a16="http://schemas.microsoft.com/office/drawing/2014/main" id="{873FA4F0-2BF8-4A4C-8642-46BBCA279F48}"/>
              </a:ext>
            </a:extLst>
          </p:cNvPr>
          <p:cNvSpPr/>
          <p:nvPr/>
        </p:nvSpPr>
        <p:spPr>
          <a:xfrm>
            <a:off x="6658442" y="3996650"/>
            <a:ext cx="274966" cy="1100136"/>
          </a:xfrm>
          <a:prstGeom prst="arc">
            <a:avLst>
              <a:gd name="adj1" fmla="val 16200000"/>
              <a:gd name="adj2" fmla="val 6055721"/>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fr-FR"/>
          </a:p>
        </p:txBody>
      </p:sp>
      <p:pic>
        <p:nvPicPr>
          <p:cNvPr id="58" name="Image 57">
            <a:extLst>
              <a:ext uri="{FF2B5EF4-FFF2-40B4-BE49-F238E27FC236}">
                <a16:creationId xmlns:a16="http://schemas.microsoft.com/office/drawing/2014/main" id="{834E4C93-8A28-4B67-B4C2-5E5AF2E906C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5607" y="388367"/>
            <a:ext cx="2084724" cy="719434"/>
          </a:xfrm>
          <a:prstGeom prst="rect">
            <a:avLst/>
          </a:prstGeom>
        </p:spPr>
      </p:pic>
    </p:spTree>
    <p:extLst>
      <p:ext uri="{BB962C8B-B14F-4D97-AF65-F5344CB8AC3E}">
        <p14:creationId xmlns:p14="http://schemas.microsoft.com/office/powerpoint/2010/main" val="4151668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 coins arrondis 5">
            <a:extLst>
              <a:ext uri="{FF2B5EF4-FFF2-40B4-BE49-F238E27FC236}">
                <a16:creationId xmlns:a16="http://schemas.microsoft.com/office/drawing/2014/main" id="{8EBFE2DE-1788-4BE5-9AFC-8C3E7281B9BF}"/>
              </a:ext>
            </a:extLst>
          </p:cNvPr>
          <p:cNvSpPr/>
          <p:nvPr/>
        </p:nvSpPr>
        <p:spPr>
          <a:xfrm>
            <a:off x="2464904" y="206906"/>
            <a:ext cx="9334832" cy="11454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i="1" dirty="0"/>
              <a:t>Journée nationale du sport scolaire</a:t>
            </a:r>
          </a:p>
          <a:p>
            <a:r>
              <a:rPr lang="fr-FR" sz="2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La balle ovale en route vers 2027 ! </a:t>
            </a:r>
          </a:p>
        </p:txBody>
      </p:sp>
      <p:sp>
        <p:nvSpPr>
          <p:cNvPr id="7" name="Rectangle : coins arrondis 6">
            <a:extLst>
              <a:ext uri="{FF2B5EF4-FFF2-40B4-BE49-F238E27FC236}">
                <a16:creationId xmlns:a16="http://schemas.microsoft.com/office/drawing/2014/main" id="{638D9F57-D27F-498F-9D1E-E8ECE82D47A6}"/>
              </a:ext>
            </a:extLst>
          </p:cNvPr>
          <p:cNvSpPr/>
          <p:nvPr/>
        </p:nvSpPr>
        <p:spPr>
          <a:xfrm>
            <a:off x="433344" y="1575683"/>
            <a:ext cx="3813975" cy="12006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u="sng" dirty="0"/>
              <a:t>Matériel </a:t>
            </a:r>
            <a:r>
              <a:rPr lang="fr-FR" sz="1400" dirty="0"/>
              <a:t>: </a:t>
            </a:r>
          </a:p>
          <a:p>
            <a:r>
              <a:rPr lang="fr-FR" sz="1200" dirty="0"/>
              <a:t>Craies ou coupelles pour délimiter une ligne</a:t>
            </a:r>
          </a:p>
          <a:p>
            <a:r>
              <a:rPr lang="fr-FR" sz="1200" dirty="0"/>
              <a:t>Des plots pour matérialiser des portes ou des slaloms</a:t>
            </a:r>
          </a:p>
          <a:p>
            <a:r>
              <a:rPr lang="fr-FR" sz="1200" dirty="0"/>
              <a:t>1 ballon de rugby par élève</a:t>
            </a:r>
          </a:p>
          <a:p>
            <a:r>
              <a:rPr lang="fr-FR" sz="1200" dirty="0"/>
              <a:t>Des cerceaux pour matérialiser le ou les zones d’en-but</a:t>
            </a:r>
          </a:p>
        </p:txBody>
      </p:sp>
      <p:sp>
        <p:nvSpPr>
          <p:cNvPr id="8" name="Rectangle : coins arrondis 7">
            <a:extLst>
              <a:ext uri="{FF2B5EF4-FFF2-40B4-BE49-F238E27FC236}">
                <a16:creationId xmlns:a16="http://schemas.microsoft.com/office/drawing/2014/main" id="{35446518-F5F5-4AD4-A9B6-3690221E5610}"/>
              </a:ext>
            </a:extLst>
          </p:cNvPr>
          <p:cNvSpPr/>
          <p:nvPr/>
        </p:nvSpPr>
        <p:spPr>
          <a:xfrm>
            <a:off x="4811869" y="1990981"/>
            <a:ext cx="6265628" cy="430960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9" name="Rectangle : coins arrondis 8">
            <a:extLst>
              <a:ext uri="{FF2B5EF4-FFF2-40B4-BE49-F238E27FC236}">
                <a16:creationId xmlns:a16="http://schemas.microsoft.com/office/drawing/2014/main" id="{51A18ADB-1D6B-4188-97CB-309F643820C1}"/>
              </a:ext>
            </a:extLst>
          </p:cNvPr>
          <p:cNvSpPr/>
          <p:nvPr/>
        </p:nvSpPr>
        <p:spPr>
          <a:xfrm>
            <a:off x="433344" y="2898914"/>
            <a:ext cx="3813975" cy="12006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u="sng" dirty="0"/>
              <a:t>Installation- préparation </a:t>
            </a:r>
            <a:r>
              <a:rPr lang="fr-FR" sz="1400" dirty="0"/>
              <a:t>:</a:t>
            </a:r>
          </a:p>
          <a:p>
            <a:r>
              <a:rPr lang="fr-FR" sz="1200" dirty="0"/>
              <a:t>Espace goudronné ou herbeux</a:t>
            </a:r>
          </a:p>
          <a:p>
            <a:r>
              <a:rPr lang="fr-FR" sz="1200" dirty="0"/>
              <a:t>Délimiter deux lignes à la craie ou avec des coupelles</a:t>
            </a:r>
          </a:p>
          <a:p>
            <a:r>
              <a:rPr lang="fr-FR" sz="1200" dirty="0"/>
              <a:t>Poser des cerceaux au sol </a:t>
            </a:r>
          </a:p>
          <a:p>
            <a:r>
              <a:rPr lang="fr-FR" sz="1400" dirty="0"/>
              <a:t> </a:t>
            </a:r>
          </a:p>
        </p:txBody>
      </p:sp>
      <p:sp>
        <p:nvSpPr>
          <p:cNvPr id="10" name="Rectangle : coins arrondis 9">
            <a:extLst>
              <a:ext uri="{FF2B5EF4-FFF2-40B4-BE49-F238E27FC236}">
                <a16:creationId xmlns:a16="http://schemas.microsoft.com/office/drawing/2014/main" id="{66F11A6A-3239-4654-89EA-82EA61FE5BBD}"/>
              </a:ext>
            </a:extLst>
          </p:cNvPr>
          <p:cNvSpPr/>
          <p:nvPr/>
        </p:nvSpPr>
        <p:spPr>
          <a:xfrm>
            <a:off x="433344" y="4222145"/>
            <a:ext cx="3813975" cy="12006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u="sng" dirty="0"/>
              <a:t>Consignes</a:t>
            </a:r>
            <a:r>
              <a:rPr lang="fr-FR" sz="1400" dirty="0"/>
              <a:t> : </a:t>
            </a:r>
          </a:p>
          <a:p>
            <a:r>
              <a:rPr lang="fr-FR" sz="1200" dirty="0"/>
              <a:t>Départ derrière la ligne.</a:t>
            </a:r>
          </a:p>
          <a:p>
            <a:r>
              <a:rPr lang="fr-FR" sz="1200" dirty="0"/>
              <a:t>Au signal, courir ballon à la main et poser le ballon au sol dans la zone d’en-but en le contrôlant.</a:t>
            </a:r>
          </a:p>
        </p:txBody>
      </p:sp>
      <p:sp>
        <p:nvSpPr>
          <p:cNvPr id="11" name="Rectangle : coins arrondis 10">
            <a:extLst>
              <a:ext uri="{FF2B5EF4-FFF2-40B4-BE49-F238E27FC236}">
                <a16:creationId xmlns:a16="http://schemas.microsoft.com/office/drawing/2014/main" id="{B518BE67-2820-44E2-AB05-7C5DB082A605}"/>
              </a:ext>
            </a:extLst>
          </p:cNvPr>
          <p:cNvSpPr/>
          <p:nvPr/>
        </p:nvSpPr>
        <p:spPr>
          <a:xfrm>
            <a:off x="433344" y="5545376"/>
            <a:ext cx="3813975" cy="12006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u="sng" dirty="0"/>
              <a:t>Evolutions- variables </a:t>
            </a:r>
            <a:r>
              <a:rPr lang="fr-FR" sz="1400" dirty="0"/>
              <a:t>: </a:t>
            </a:r>
          </a:p>
          <a:p>
            <a:r>
              <a:rPr lang="fr-FR" sz="1400" dirty="0"/>
              <a:t>C1 : trajet droit et zone large</a:t>
            </a:r>
          </a:p>
          <a:p>
            <a:r>
              <a:rPr lang="fr-FR" sz="1400" dirty="0"/>
              <a:t>C2 : slalom léger avant essai</a:t>
            </a:r>
          </a:p>
          <a:p>
            <a:r>
              <a:rPr lang="fr-FR" sz="1400" dirty="0"/>
              <a:t>C3 : choix tactique entre plusieurs </a:t>
            </a:r>
            <a:r>
              <a:rPr lang="fr-FR" sz="1400" dirty="0" err="1"/>
              <a:t>en-buts</a:t>
            </a:r>
            <a:endParaRPr lang="fr-FR" sz="1400" dirty="0"/>
          </a:p>
        </p:txBody>
      </p:sp>
      <p:sp>
        <p:nvSpPr>
          <p:cNvPr id="12" name="ZoneTexte 11">
            <a:extLst>
              <a:ext uri="{FF2B5EF4-FFF2-40B4-BE49-F238E27FC236}">
                <a16:creationId xmlns:a16="http://schemas.microsoft.com/office/drawing/2014/main" id="{4079DA3B-CF34-4899-849B-A7B3FB89A66A}"/>
              </a:ext>
            </a:extLst>
          </p:cNvPr>
          <p:cNvSpPr txBox="1"/>
          <p:nvPr/>
        </p:nvSpPr>
        <p:spPr>
          <a:xfrm>
            <a:off x="6658442" y="344665"/>
            <a:ext cx="4526308" cy="1015663"/>
          </a:xfrm>
          <a:prstGeom prst="rect">
            <a:avLst/>
          </a:prstGeom>
          <a:noFill/>
        </p:spPr>
        <p:txBody>
          <a:bodyPr wrap="square" rtlCol="0">
            <a:spAutoFit/>
          </a:bodyPr>
          <a:lstStyle/>
          <a:p>
            <a:r>
              <a:rPr lang="fr-FR" sz="2400" b="1" u="sng" dirty="0">
                <a:solidFill>
                  <a:schemeClr val="bg1"/>
                </a:solidFill>
              </a:rPr>
              <a:t>ADELAÏDE – marque ton essai</a:t>
            </a:r>
          </a:p>
          <a:p>
            <a:r>
              <a:rPr lang="fr-FR" dirty="0">
                <a:solidFill>
                  <a:schemeClr val="bg1"/>
                </a:solidFill>
              </a:rPr>
              <a:t>But : Courir, s’orienter et aplatir le ballon dans l’en-but.</a:t>
            </a:r>
          </a:p>
        </p:txBody>
      </p:sp>
      <p:sp>
        <p:nvSpPr>
          <p:cNvPr id="20" name="Freeform 16">
            <a:extLst>
              <a:ext uri="{FF2B5EF4-FFF2-40B4-BE49-F238E27FC236}">
                <a16:creationId xmlns:a16="http://schemas.microsoft.com/office/drawing/2014/main" id="{CD0A7701-C9C9-4033-9F13-26C2E30A0071}"/>
              </a:ext>
            </a:extLst>
          </p:cNvPr>
          <p:cNvSpPr/>
          <p:nvPr/>
        </p:nvSpPr>
        <p:spPr>
          <a:xfrm>
            <a:off x="5621573" y="2421499"/>
            <a:ext cx="288896" cy="242518"/>
          </a:xfrm>
          <a:custGeom>
            <a:avLst/>
            <a:gdLst/>
            <a:ahLst/>
            <a:cxnLst/>
            <a:rect l="l" t="t" r="r" b="b"/>
            <a:pathLst>
              <a:path w="977276" h="987148">
                <a:moveTo>
                  <a:pt x="0" y="0"/>
                </a:moveTo>
                <a:lnTo>
                  <a:pt x="977277" y="0"/>
                </a:lnTo>
                <a:lnTo>
                  <a:pt x="977277" y="987148"/>
                </a:lnTo>
                <a:lnTo>
                  <a:pt x="0" y="9871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1" name="Freeform 16">
            <a:extLst>
              <a:ext uri="{FF2B5EF4-FFF2-40B4-BE49-F238E27FC236}">
                <a16:creationId xmlns:a16="http://schemas.microsoft.com/office/drawing/2014/main" id="{9A973432-6692-45B4-9AD8-8C0D3C67EEAC}"/>
              </a:ext>
            </a:extLst>
          </p:cNvPr>
          <p:cNvSpPr/>
          <p:nvPr/>
        </p:nvSpPr>
        <p:spPr>
          <a:xfrm>
            <a:off x="5630895" y="5689179"/>
            <a:ext cx="288896" cy="242518"/>
          </a:xfrm>
          <a:custGeom>
            <a:avLst/>
            <a:gdLst/>
            <a:ahLst/>
            <a:cxnLst/>
            <a:rect l="l" t="t" r="r" b="b"/>
            <a:pathLst>
              <a:path w="977276" h="987148">
                <a:moveTo>
                  <a:pt x="0" y="0"/>
                </a:moveTo>
                <a:lnTo>
                  <a:pt x="977277" y="0"/>
                </a:lnTo>
                <a:lnTo>
                  <a:pt x="977277" y="987148"/>
                </a:lnTo>
                <a:lnTo>
                  <a:pt x="0" y="9871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4" name="Freeform 5">
            <a:extLst>
              <a:ext uri="{FF2B5EF4-FFF2-40B4-BE49-F238E27FC236}">
                <a16:creationId xmlns:a16="http://schemas.microsoft.com/office/drawing/2014/main" id="{D2DF6C46-976C-4E92-9EE6-8DC66BAA3E23}"/>
              </a:ext>
            </a:extLst>
          </p:cNvPr>
          <p:cNvSpPr/>
          <p:nvPr/>
        </p:nvSpPr>
        <p:spPr>
          <a:xfrm>
            <a:off x="6167992" y="5545376"/>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5" name="Freeform 5">
            <a:extLst>
              <a:ext uri="{FF2B5EF4-FFF2-40B4-BE49-F238E27FC236}">
                <a16:creationId xmlns:a16="http://schemas.microsoft.com/office/drawing/2014/main" id="{2D866061-38FE-4980-B7F7-18C640CEF0FF}"/>
              </a:ext>
            </a:extLst>
          </p:cNvPr>
          <p:cNvSpPr/>
          <p:nvPr/>
        </p:nvSpPr>
        <p:spPr>
          <a:xfrm>
            <a:off x="7281265" y="5545376"/>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6" name="Freeform 5">
            <a:extLst>
              <a:ext uri="{FF2B5EF4-FFF2-40B4-BE49-F238E27FC236}">
                <a16:creationId xmlns:a16="http://schemas.microsoft.com/office/drawing/2014/main" id="{580939DB-0188-4280-8E3D-46F32935A06A}"/>
              </a:ext>
            </a:extLst>
          </p:cNvPr>
          <p:cNvSpPr/>
          <p:nvPr/>
        </p:nvSpPr>
        <p:spPr>
          <a:xfrm>
            <a:off x="8582276" y="5544729"/>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7" name="Freeform 5">
            <a:extLst>
              <a:ext uri="{FF2B5EF4-FFF2-40B4-BE49-F238E27FC236}">
                <a16:creationId xmlns:a16="http://schemas.microsoft.com/office/drawing/2014/main" id="{A708BBAA-027E-4A66-899C-9C72E3F0CD5A}"/>
              </a:ext>
            </a:extLst>
          </p:cNvPr>
          <p:cNvSpPr/>
          <p:nvPr/>
        </p:nvSpPr>
        <p:spPr>
          <a:xfrm>
            <a:off x="9695549" y="5544729"/>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8" name="Freeform 5">
            <a:extLst>
              <a:ext uri="{FF2B5EF4-FFF2-40B4-BE49-F238E27FC236}">
                <a16:creationId xmlns:a16="http://schemas.microsoft.com/office/drawing/2014/main" id="{3077F73E-5EA0-4671-A50C-A382F576EDB0}"/>
              </a:ext>
            </a:extLst>
          </p:cNvPr>
          <p:cNvSpPr/>
          <p:nvPr/>
        </p:nvSpPr>
        <p:spPr>
          <a:xfrm>
            <a:off x="6137124" y="4614497"/>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pic>
        <p:nvPicPr>
          <p:cNvPr id="15" name="Drawing 5">
            <a:extLst>
              <a:ext uri="{FF2B5EF4-FFF2-40B4-BE49-F238E27FC236}">
                <a16:creationId xmlns:a16="http://schemas.microsoft.com/office/drawing/2014/main" id="{8180FB19-A012-4338-B599-B9DE977320C7}"/>
              </a:ext>
            </a:extLst>
          </p:cNvPr>
          <p:cNvPicPr/>
          <p:nvPr/>
        </p:nvPicPr>
        <p:blipFill>
          <a:blip r:embed="rId6"/>
          <a:stretch>
            <a:fillRect/>
          </a:stretch>
        </p:blipFill>
        <p:spPr>
          <a:xfrm>
            <a:off x="5077584" y="4559651"/>
            <a:ext cx="590550" cy="1026795"/>
          </a:xfrm>
          <a:prstGeom prst="rect">
            <a:avLst/>
          </a:prstGeom>
        </p:spPr>
      </p:pic>
      <p:sp>
        <p:nvSpPr>
          <p:cNvPr id="29" name="Freeform 5">
            <a:extLst>
              <a:ext uri="{FF2B5EF4-FFF2-40B4-BE49-F238E27FC236}">
                <a16:creationId xmlns:a16="http://schemas.microsoft.com/office/drawing/2014/main" id="{80DAD5E8-62D1-4C97-A7DD-DA858FB031CD}"/>
              </a:ext>
            </a:extLst>
          </p:cNvPr>
          <p:cNvSpPr/>
          <p:nvPr/>
        </p:nvSpPr>
        <p:spPr>
          <a:xfrm>
            <a:off x="7221363" y="4614497"/>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30" name="Freeform 5">
            <a:extLst>
              <a:ext uri="{FF2B5EF4-FFF2-40B4-BE49-F238E27FC236}">
                <a16:creationId xmlns:a16="http://schemas.microsoft.com/office/drawing/2014/main" id="{ECF3C5F3-429F-415E-A514-A9CEA7B0BAC1}"/>
              </a:ext>
            </a:extLst>
          </p:cNvPr>
          <p:cNvSpPr/>
          <p:nvPr/>
        </p:nvSpPr>
        <p:spPr>
          <a:xfrm>
            <a:off x="8475656" y="4614497"/>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31" name="Freeform 5">
            <a:extLst>
              <a:ext uri="{FF2B5EF4-FFF2-40B4-BE49-F238E27FC236}">
                <a16:creationId xmlns:a16="http://schemas.microsoft.com/office/drawing/2014/main" id="{0EE275F4-3AB0-4076-90E3-CB3566A34EB2}"/>
              </a:ext>
            </a:extLst>
          </p:cNvPr>
          <p:cNvSpPr/>
          <p:nvPr/>
        </p:nvSpPr>
        <p:spPr>
          <a:xfrm>
            <a:off x="9687461" y="4614496"/>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32" name="Freeform 5">
            <a:extLst>
              <a:ext uri="{FF2B5EF4-FFF2-40B4-BE49-F238E27FC236}">
                <a16:creationId xmlns:a16="http://schemas.microsoft.com/office/drawing/2014/main" id="{06A8C1A2-193E-42FF-AB6E-31E586D78168}"/>
              </a:ext>
            </a:extLst>
          </p:cNvPr>
          <p:cNvSpPr/>
          <p:nvPr/>
        </p:nvSpPr>
        <p:spPr>
          <a:xfrm>
            <a:off x="6208327" y="3289531"/>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33" name="Freeform 5">
            <a:extLst>
              <a:ext uri="{FF2B5EF4-FFF2-40B4-BE49-F238E27FC236}">
                <a16:creationId xmlns:a16="http://schemas.microsoft.com/office/drawing/2014/main" id="{649A13D9-F589-4237-B591-B33688D8284F}"/>
              </a:ext>
            </a:extLst>
          </p:cNvPr>
          <p:cNvSpPr/>
          <p:nvPr/>
        </p:nvSpPr>
        <p:spPr>
          <a:xfrm>
            <a:off x="7200564" y="3252094"/>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34" name="Freeform 5">
            <a:extLst>
              <a:ext uri="{FF2B5EF4-FFF2-40B4-BE49-F238E27FC236}">
                <a16:creationId xmlns:a16="http://schemas.microsoft.com/office/drawing/2014/main" id="{DE84B98E-4CBC-45B5-845B-2CCBDC677B20}"/>
              </a:ext>
            </a:extLst>
          </p:cNvPr>
          <p:cNvSpPr/>
          <p:nvPr/>
        </p:nvSpPr>
        <p:spPr>
          <a:xfrm>
            <a:off x="8307310" y="3252094"/>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35" name="Freeform 5">
            <a:extLst>
              <a:ext uri="{FF2B5EF4-FFF2-40B4-BE49-F238E27FC236}">
                <a16:creationId xmlns:a16="http://schemas.microsoft.com/office/drawing/2014/main" id="{E2338DAD-3815-4604-A26A-3B3D9E70E1B6}"/>
              </a:ext>
            </a:extLst>
          </p:cNvPr>
          <p:cNvSpPr/>
          <p:nvPr/>
        </p:nvSpPr>
        <p:spPr>
          <a:xfrm>
            <a:off x="9335113" y="3252093"/>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cxnSp>
        <p:nvCxnSpPr>
          <p:cNvPr id="37" name="Connecteur droit 36">
            <a:extLst>
              <a:ext uri="{FF2B5EF4-FFF2-40B4-BE49-F238E27FC236}">
                <a16:creationId xmlns:a16="http://schemas.microsoft.com/office/drawing/2014/main" id="{B5FCDB9B-6664-4EA0-B7E8-4F8055994F15}"/>
              </a:ext>
            </a:extLst>
          </p:cNvPr>
          <p:cNvCxnSpPr/>
          <p:nvPr/>
        </p:nvCxnSpPr>
        <p:spPr>
          <a:xfrm>
            <a:off x="5766021" y="2664017"/>
            <a:ext cx="0" cy="3086787"/>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pic>
        <p:nvPicPr>
          <p:cNvPr id="58" name="Image 57">
            <a:extLst>
              <a:ext uri="{FF2B5EF4-FFF2-40B4-BE49-F238E27FC236}">
                <a16:creationId xmlns:a16="http://schemas.microsoft.com/office/drawing/2014/main" id="{834E4C93-8A28-4B67-B4C2-5E5AF2E906C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5607" y="388367"/>
            <a:ext cx="2084724" cy="719434"/>
          </a:xfrm>
          <a:prstGeom prst="rect">
            <a:avLst/>
          </a:prstGeom>
        </p:spPr>
      </p:pic>
      <p:sp>
        <p:nvSpPr>
          <p:cNvPr id="36" name="Ellipse 35">
            <a:extLst>
              <a:ext uri="{FF2B5EF4-FFF2-40B4-BE49-F238E27FC236}">
                <a16:creationId xmlns:a16="http://schemas.microsoft.com/office/drawing/2014/main" id="{DFBA58C9-14C9-4697-ADF9-D729B57CB3A1}"/>
              </a:ext>
            </a:extLst>
          </p:cNvPr>
          <p:cNvSpPr/>
          <p:nvPr/>
        </p:nvSpPr>
        <p:spPr>
          <a:xfrm>
            <a:off x="5410463" y="4974267"/>
            <a:ext cx="389614" cy="19679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Freeform 2">
            <a:extLst>
              <a:ext uri="{FF2B5EF4-FFF2-40B4-BE49-F238E27FC236}">
                <a16:creationId xmlns:a16="http://schemas.microsoft.com/office/drawing/2014/main" id="{680CED4C-C29D-47B5-86F3-1A3EF497BC6C}"/>
              </a:ext>
            </a:extLst>
          </p:cNvPr>
          <p:cNvSpPr/>
          <p:nvPr/>
        </p:nvSpPr>
        <p:spPr>
          <a:xfrm>
            <a:off x="5039379" y="2532131"/>
            <a:ext cx="731327" cy="1029878"/>
          </a:xfrm>
          <a:custGeom>
            <a:avLst/>
            <a:gdLst/>
            <a:ahLst/>
            <a:cxnLst/>
            <a:rect l="l" t="t" r="r" b="b"/>
            <a:pathLst>
              <a:path w="1528745" h="2079925">
                <a:moveTo>
                  <a:pt x="0" y="0"/>
                </a:moveTo>
                <a:lnTo>
                  <a:pt x="1528744" y="0"/>
                </a:lnTo>
                <a:lnTo>
                  <a:pt x="1528744" y="2079924"/>
                </a:lnTo>
                <a:lnTo>
                  <a:pt x="0" y="2079924"/>
                </a:lnTo>
                <a:lnTo>
                  <a:pt x="0" y="0"/>
                </a:lnTo>
                <a:close/>
              </a:path>
            </a:pathLst>
          </a:custGeom>
          <a:blipFill>
            <a:blip r:embed="rId8"/>
            <a:stretch>
              <a:fillRect/>
            </a:stretch>
          </a:blipFill>
        </p:spPr>
      </p:sp>
      <p:sp>
        <p:nvSpPr>
          <p:cNvPr id="40" name="Arc 39">
            <a:extLst>
              <a:ext uri="{FF2B5EF4-FFF2-40B4-BE49-F238E27FC236}">
                <a16:creationId xmlns:a16="http://schemas.microsoft.com/office/drawing/2014/main" id="{BA16B059-47EA-4288-B3B3-C134C27CECA5}"/>
              </a:ext>
            </a:extLst>
          </p:cNvPr>
          <p:cNvSpPr/>
          <p:nvPr/>
        </p:nvSpPr>
        <p:spPr>
          <a:xfrm rot="16428926">
            <a:off x="6175804" y="2736110"/>
            <a:ext cx="472573" cy="1100136"/>
          </a:xfrm>
          <a:prstGeom prst="arc">
            <a:avLst>
              <a:gd name="adj1" fmla="val 16121782"/>
              <a:gd name="adj2" fmla="val 6372134"/>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fr-FR"/>
          </a:p>
        </p:txBody>
      </p:sp>
      <p:sp>
        <p:nvSpPr>
          <p:cNvPr id="41" name="Arc 40">
            <a:extLst>
              <a:ext uri="{FF2B5EF4-FFF2-40B4-BE49-F238E27FC236}">
                <a16:creationId xmlns:a16="http://schemas.microsoft.com/office/drawing/2014/main" id="{044E3B97-FA6B-4E89-B7F4-887FE955BE88}"/>
              </a:ext>
            </a:extLst>
          </p:cNvPr>
          <p:cNvSpPr/>
          <p:nvPr/>
        </p:nvSpPr>
        <p:spPr>
          <a:xfrm rot="5400000" flipV="1">
            <a:off x="7197325" y="2945536"/>
            <a:ext cx="472573" cy="1100136"/>
          </a:xfrm>
          <a:prstGeom prst="arc">
            <a:avLst>
              <a:gd name="adj1" fmla="val 16121782"/>
              <a:gd name="adj2" fmla="val 6372134"/>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fr-FR"/>
          </a:p>
        </p:txBody>
      </p:sp>
      <p:sp>
        <p:nvSpPr>
          <p:cNvPr id="42" name="Arc 41">
            <a:extLst>
              <a:ext uri="{FF2B5EF4-FFF2-40B4-BE49-F238E27FC236}">
                <a16:creationId xmlns:a16="http://schemas.microsoft.com/office/drawing/2014/main" id="{A73A7D8C-62B2-4531-B790-7496FDC5DE77}"/>
              </a:ext>
            </a:extLst>
          </p:cNvPr>
          <p:cNvSpPr/>
          <p:nvPr/>
        </p:nvSpPr>
        <p:spPr>
          <a:xfrm rot="16428926">
            <a:off x="8214201" y="2705637"/>
            <a:ext cx="472573" cy="1100136"/>
          </a:xfrm>
          <a:prstGeom prst="arc">
            <a:avLst>
              <a:gd name="adj1" fmla="val 16121782"/>
              <a:gd name="adj2" fmla="val 6372134"/>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fr-FR"/>
          </a:p>
        </p:txBody>
      </p:sp>
      <p:sp>
        <p:nvSpPr>
          <p:cNvPr id="43" name="Arc 42">
            <a:extLst>
              <a:ext uri="{FF2B5EF4-FFF2-40B4-BE49-F238E27FC236}">
                <a16:creationId xmlns:a16="http://schemas.microsoft.com/office/drawing/2014/main" id="{8DBBA341-F981-436B-8A4E-5899A770DBF4}"/>
              </a:ext>
            </a:extLst>
          </p:cNvPr>
          <p:cNvSpPr/>
          <p:nvPr/>
        </p:nvSpPr>
        <p:spPr>
          <a:xfrm rot="5400000" flipV="1">
            <a:off x="9313537" y="2972397"/>
            <a:ext cx="472573" cy="1100136"/>
          </a:xfrm>
          <a:prstGeom prst="arc">
            <a:avLst>
              <a:gd name="adj1" fmla="val 16121782"/>
              <a:gd name="adj2" fmla="val 6372134"/>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fr-FR"/>
          </a:p>
        </p:txBody>
      </p:sp>
      <p:sp>
        <p:nvSpPr>
          <p:cNvPr id="44" name="Freeform 12">
            <a:extLst>
              <a:ext uri="{FF2B5EF4-FFF2-40B4-BE49-F238E27FC236}">
                <a16:creationId xmlns:a16="http://schemas.microsoft.com/office/drawing/2014/main" id="{83FC7C19-E5DF-463E-ABB2-D4CF9C3597A2}"/>
              </a:ext>
            </a:extLst>
          </p:cNvPr>
          <p:cNvSpPr/>
          <p:nvPr/>
        </p:nvSpPr>
        <p:spPr>
          <a:xfrm>
            <a:off x="10295050" y="3064960"/>
            <a:ext cx="626745" cy="273303"/>
          </a:xfrm>
          <a:custGeom>
            <a:avLst/>
            <a:gdLst/>
            <a:ahLst/>
            <a:cxnLst/>
            <a:rect l="l" t="t" r="r" b="b"/>
            <a:pathLst>
              <a:path w="2168613" h="715642">
                <a:moveTo>
                  <a:pt x="0" y="0"/>
                </a:moveTo>
                <a:lnTo>
                  <a:pt x="2168614" y="0"/>
                </a:lnTo>
                <a:lnTo>
                  <a:pt x="2168614" y="715642"/>
                </a:lnTo>
                <a:lnTo>
                  <a:pt x="0" y="715642"/>
                </a:lnTo>
                <a:lnTo>
                  <a:pt x="0" y="0"/>
                </a:lnTo>
                <a:close/>
              </a:path>
            </a:pathLst>
          </a:custGeom>
          <a:blipFill>
            <a:blip r:embed="rId9"/>
            <a:stretch>
              <a:fillRect/>
            </a:stretch>
          </a:blipFill>
        </p:spPr>
      </p:sp>
      <p:sp>
        <p:nvSpPr>
          <p:cNvPr id="45" name="Freeform 12">
            <a:extLst>
              <a:ext uri="{FF2B5EF4-FFF2-40B4-BE49-F238E27FC236}">
                <a16:creationId xmlns:a16="http://schemas.microsoft.com/office/drawing/2014/main" id="{D52B2DF6-9DCD-43E0-99AE-146FD3FBF177}"/>
              </a:ext>
            </a:extLst>
          </p:cNvPr>
          <p:cNvSpPr/>
          <p:nvPr/>
        </p:nvSpPr>
        <p:spPr>
          <a:xfrm>
            <a:off x="10288481" y="5149167"/>
            <a:ext cx="626745" cy="273303"/>
          </a:xfrm>
          <a:custGeom>
            <a:avLst/>
            <a:gdLst/>
            <a:ahLst/>
            <a:cxnLst/>
            <a:rect l="l" t="t" r="r" b="b"/>
            <a:pathLst>
              <a:path w="2168613" h="715642">
                <a:moveTo>
                  <a:pt x="0" y="0"/>
                </a:moveTo>
                <a:lnTo>
                  <a:pt x="2168614" y="0"/>
                </a:lnTo>
                <a:lnTo>
                  <a:pt x="2168614" y="715642"/>
                </a:lnTo>
                <a:lnTo>
                  <a:pt x="0" y="715642"/>
                </a:lnTo>
                <a:lnTo>
                  <a:pt x="0" y="0"/>
                </a:lnTo>
                <a:close/>
              </a:path>
            </a:pathLst>
          </a:custGeom>
          <a:blipFill>
            <a:blip r:embed="rId9"/>
            <a:stretch>
              <a:fillRect/>
            </a:stretch>
          </a:blipFill>
        </p:spPr>
      </p:sp>
      <p:sp>
        <p:nvSpPr>
          <p:cNvPr id="2" name="ZoneTexte 1">
            <a:extLst>
              <a:ext uri="{FF2B5EF4-FFF2-40B4-BE49-F238E27FC236}">
                <a16:creationId xmlns:a16="http://schemas.microsoft.com/office/drawing/2014/main" id="{1B19269F-FFCB-4FDE-95C9-539885DDE735}"/>
              </a:ext>
            </a:extLst>
          </p:cNvPr>
          <p:cNvSpPr txBox="1"/>
          <p:nvPr/>
        </p:nvSpPr>
        <p:spPr>
          <a:xfrm>
            <a:off x="5039379" y="3661659"/>
            <a:ext cx="721957" cy="276999"/>
          </a:xfrm>
          <a:prstGeom prst="rect">
            <a:avLst/>
          </a:prstGeom>
          <a:noFill/>
        </p:spPr>
        <p:txBody>
          <a:bodyPr wrap="square" rtlCol="0">
            <a:spAutoFit/>
          </a:bodyPr>
          <a:lstStyle/>
          <a:p>
            <a:r>
              <a:rPr lang="fr-FR" sz="1200" i="1" dirty="0"/>
              <a:t>Cycle 2</a:t>
            </a:r>
          </a:p>
        </p:txBody>
      </p:sp>
      <p:sp>
        <p:nvSpPr>
          <p:cNvPr id="46" name="ZoneTexte 45">
            <a:extLst>
              <a:ext uri="{FF2B5EF4-FFF2-40B4-BE49-F238E27FC236}">
                <a16:creationId xmlns:a16="http://schemas.microsoft.com/office/drawing/2014/main" id="{A30E68E2-CA25-482B-BEEB-6AF49D5F8950}"/>
              </a:ext>
            </a:extLst>
          </p:cNvPr>
          <p:cNvSpPr txBox="1"/>
          <p:nvPr/>
        </p:nvSpPr>
        <p:spPr>
          <a:xfrm>
            <a:off x="4960956" y="5537676"/>
            <a:ext cx="721957" cy="276999"/>
          </a:xfrm>
          <a:prstGeom prst="rect">
            <a:avLst/>
          </a:prstGeom>
          <a:noFill/>
        </p:spPr>
        <p:txBody>
          <a:bodyPr wrap="square" rtlCol="0">
            <a:spAutoFit/>
          </a:bodyPr>
          <a:lstStyle/>
          <a:p>
            <a:r>
              <a:rPr lang="fr-FR" sz="1200" i="1" dirty="0"/>
              <a:t>Cycle 1</a:t>
            </a:r>
          </a:p>
        </p:txBody>
      </p:sp>
    </p:spTree>
    <p:extLst>
      <p:ext uri="{BB962C8B-B14F-4D97-AF65-F5344CB8AC3E}">
        <p14:creationId xmlns:p14="http://schemas.microsoft.com/office/powerpoint/2010/main" val="1943431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 coins arrondis 5">
            <a:extLst>
              <a:ext uri="{FF2B5EF4-FFF2-40B4-BE49-F238E27FC236}">
                <a16:creationId xmlns:a16="http://schemas.microsoft.com/office/drawing/2014/main" id="{8EBFE2DE-1788-4BE5-9AFC-8C3E7281B9BF}"/>
              </a:ext>
            </a:extLst>
          </p:cNvPr>
          <p:cNvSpPr/>
          <p:nvPr/>
        </p:nvSpPr>
        <p:spPr>
          <a:xfrm>
            <a:off x="2464904" y="206906"/>
            <a:ext cx="9334832" cy="11454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i="1" dirty="0"/>
              <a:t>Journée nationale du sport scolaire</a:t>
            </a:r>
          </a:p>
          <a:p>
            <a:r>
              <a:rPr lang="fr-FR" sz="2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La balle ovale en route vers 2027 ! </a:t>
            </a:r>
          </a:p>
        </p:txBody>
      </p:sp>
      <p:sp>
        <p:nvSpPr>
          <p:cNvPr id="7" name="Rectangle : coins arrondis 6">
            <a:extLst>
              <a:ext uri="{FF2B5EF4-FFF2-40B4-BE49-F238E27FC236}">
                <a16:creationId xmlns:a16="http://schemas.microsoft.com/office/drawing/2014/main" id="{638D9F57-D27F-498F-9D1E-E8ECE82D47A6}"/>
              </a:ext>
            </a:extLst>
          </p:cNvPr>
          <p:cNvSpPr/>
          <p:nvPr/>
        </p:nvSpPr>
        <p:spPr>
          <a:xfrm>
            <a:off x="433344" y="1575683"/>
            <a:ext cx="3813975" cy="12006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u="sng" dirty="0"/>
              <a:t>Matériel </a:t>
            </a:r>
            <a:r>
              <a:rPr lang="fr-FR" sz="1400" dirty="0"/>
              <a:t>: </a:t>
            </a:r>
          </a:p>
          <a:p>
            <a:r>
              <a:rPr lang="fr-FR" sz="1200" dirty="0"/>
              <a:t>Des coupelles pour matérialiser des slaloms (4 à 6)</a:t>
            </a:r>
          </a:p>
          <a:p>
            <a:r>
              <a:rPr lang="fr-FR" sz="1200" dirty="0"/>
              <a:t>3 ballons de rugby au départ du slalom pour la gestion de l’attente ou des ballons échappés.</a:t>
            </a:r>
          </a:p>
        </p:txBody>
      </p:sp>
      <p:sp>
        <p:nvSpPr>
          <p:cNvPr id="8" name="Rectangle : coins arrondis 7">
            <a:extLst>
              <a:ext uri="{FF2B5EF4-FFF2-40B4-BE49-F238E27FC236}">
                <a16:creationId xmlns:a16="http://schemas.microsoft.com/office/drawing/2014/main" id="{35446518-F5F5-4AD4-A9B6-3690221E5610}"/>
              </a:ext>
            </a:extLst>
          </p:cNvPr>
          <p:cNvSpPr/>
          <p:nvPr/>
        </p:nvSpPr>
        <p:spPr>
          <a:xfrm>
            <a:off x="4790991" y="2027587"/>
            <a:ext cx="6582350" cy="430960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9" name="Rectangle : coins arrondis 8">
            <a:extLst>
              <a:ext uri="{FF2B5EF4-FFF2-40B4-BE49-F238E27FC236}">
                <a16:creationId xmlns:a16="http://schemas.microsoft.com/office/drawing/2014/main" id="{51A18ADB-1D6B-4188-97CB-309F643820C1}"/>
              </a:ext>
            </a:extLst>
          </p:cNvPr>
          <p:cNvSpPr/>
          <p:nvPr/>
        </p:nvSpPr>
        <p:spPr>
          <a:xfrm>
            <a:off x="433344" y="2898914"/>
            <a:ext cx="3813975" cy="12006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u="sng" dirty="0"/>
              <a:t>Installation- préparation </a:t>
            </a:r>
            <a:r>
              <a:rPr lang="fr-FR" sz="1400" dirty="0"/>
              <a:t>:</a:t>
            </a:r>
          </a:p>
          <a:p>
            <a:r>
              <a:rPr lang="fr-FR" sz="1200" dirty="0"/>
              <a:t>Espace goudronné ou herbeux</a:t>
            </a:r>
          </a:p>
          <a:p>
            <a:r>
              <a:rPr lang="fr-FR" sz="1200" dirty="0"/>
              <a:t>Installer des séries de 4 à 6 coupelles</a:t>
            </a:r>
          </a:p>
          <a:p>
            <a:r>
              <a:rPr lang="fr-FR" sz="1200" dirty="0"/>
              <a:t>Un cerceau au bout de chaque slalom</a:t>
            </a:r>
          </a:p>
          <a:p>
            <a:r>
              <a:rPr lang="fr-FR" sz="1400" dirty="0"/>
              <a:t> </a:t>
            </a:r>
          </a:p>
        </p:txBody>
      </p:sp>
      <p:sp>
        <p:nvSpPr>
          <p:cNvPr id="10" name="Rectangle : coins arrondis 9">
            <a:extLst>
              <a:ext uri="{FF2B5EF4-FFF2-40B4-BE49-F238E27FC236}">
                <a16:creationId xmlns:a16="http://schemas.microsoft.com/office/drawing/2014/main" id="{66F11A6A-3239-4654-89EA-82EA61FE5BBD}"/>
              </a:ext>
            </a:extLst>
          </p:cNvPr>
          <p:cNvSpPr/>
          <p:nvPr/>
        </p:nvSpPr>
        <p:spPr>
          <a:xfrm>
            <a:off x="433344" y="4182391"/>
            <a:ext cx="3813975" cy="13155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u="sng" dirty="0"/>
              <a:t>Consignes</a:t>
            </a:r>
            <a:r>
              <a:rPr lang="fr-FR" sz="1400" dirty="0"/>
              <a:t> : </a:t>
            </a:r>
          </a:p>
          <a:p>
            <a:r>
              <a:rPr lang="fr-FR" sz="1200" dirty="0"/>
              <a:t>Départ derrière la ligne/ les plots, 1 ballon dans les mains.</a:t>
            </a:r>
          </a:p>
          <a:p>
            <a:r>
              <a:rPr lang="fr-FR" sz="1200" dirty="0"/>
              <a:t>Slalomer entre les plots avec le ballon à deux mains et poser le ballon dans le cerceau sans le lâcher des mains.</a:t>
            </a:r>
          </a:p>
          <a:p>
            <a:r>
              <a:rPr lang="fr-FR" sz="1200" dirty="0"/>
              <a:t>Revenir au départ en marchant ballon à la main.</a:t>
            </a:r>
          </a:p>
          <a:p>
            <a:endParaRPr lang="fr-FR" sz="1200" dirty="0"/>
          </a:p>
        </p:txBody>
      </p:sp>
      <p:sp>
        <p:nvSpPr>
          <p:cNvPr id="11" name="Rectangle : coins arrondis 10">
            <a:extLst>
              <a:ext uri="{FF2B5EF4-FFF2-40B4-BE49-F238E27FC236}">
                <a16:creationId xmlns:a16="http://schemas.microsoft.com/office/drawing/2014/main" id="{B518BE67-2820-44E2-AB05-7C5DB082A605}"/>
              </a:ext>
            </a:extLst>
          </p:cNvPr>
          <p:cNvSpPr/>
          <p:nvPr/>
        </p:nvSpPr>
        <p:spPr>
          <a:xfrm>
            <a:off x="433344" y="5545376"/>
            <a:ext cx="3813975" cy="12006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u="sng" dirty="0"/>
              <a:t>Evolutions- variables </a:t>
            </a:r>
            <a:r>
              <a:rPr lang="fr-FR" sz="1400" dirty="0"/>
              <a:t>: </a:t>
            </a:r>
          </a:p>
          <a:p>
            <a:r>
              <a:rPr lang="fr-FR" sz="1400" dirty="0"/>
              <a:t>C1 : marcher/ courir entre 3 plots</a:t>
            </a:r>
          </a:p>
          <a:p>
            <a:r>
              <a:rPr lang="fr-FR" sz="1400" dirty="0"/>
              <a:t>C2 : varier main droite/ main gauche</a:t>
            </a:r>
          </a:p>
          <a:p>
            <a:r>
              <a:rPr lang="fr-FR" sz="1400" dirty="0"/>
              <a:t>C3 : relais coopératif avec passe au suivant</a:t>
            </a:r>
          </a:p>
        </p:txBody>
      </p:sp>
      <p:sp>
        <p:nvSpPr>
          <p:cNvPr id="12" name="ZoneTexte 11">
            <a:extLst>
              <a:ext uri="{FF2B5EF4-FFF2-40B4-BE49-F238E27FC236}">
                <a16:creationId xmlns:a16="http://schemas.microsoft.com/office/drawing/2014/main" id="{4079DA3B-CF34-4899-849B-A7B3FB89A66A}"/>
              </a:ext>
            </a:extLst>
          </p:cNvPr>
          <p:cNvSpPr txBox="1"/>
          <p:nvPr/>
        </p:nvSpPr>
        <p:spPr>
          <a:xfrm>
            <a:off x="6658442" y="344665"/>
            <a:ext cx="4526308" cy="1015663"/>
          </a:xfrm>
          <a:prstGeom prst="rect">
            <a:avLst/>
          </a:prstGeom>
          <a:noFill/>
        </p:spPr>
        <p:txBody>
          <a:bodyPr wrap="square" rtlCol="0">
            <a:spAutoFit/>
          </a:bodyPr>
          <a:lstStyle/>
          <a:p>
            <a:r>
              <a:rPr lang="fr-FR" sz="2400" b="1" u="sng" dirty="0">
                <a:solidFill>
                  <a:schemeClr val="bg1"/>
                </a:solidFill>
              </a:rPr>
              <a:t>MELBOURNE – Le slalom ovale</a:t>
            </a:r>
          </a:p>
          <a:p>
            <a:r>
              <a:rPr lang="fr-FR" dirty="0">
                <a:solidFill>
                  <a:schemeClr val="bg1"/>
                </a:solidFill>
              </a:rPr>
              <a:t>But : Changer de direction en gardant le contrôle du ballon</a:t>
            </a:r>
          </a:p>
        </p:txBody>
      </p:sp>
      <p:sp>
        <p:nvSpPr>
          <p:cNvPr id="20" name="Freeform 16">
            <a:extLst>
              <a:ext uri="{FF2B5EF4-FFF2-40B4-BE49-F238E27FC236}">
                <a16:creationId xmlns:a16="http://schemas.microsoft.com/office/drawing/2014/main" id="{CD0A7701-C9C9-4033-9F13-26C2E30A0071}"/>
              </a:ext>
            </a:extLst>
          </p:cNvPr>
          <p:cNvSpPr/>
          <p:nvPr/>
        </p:nvSpPr>
        <p:spPr>
          <a:xfrm>
            <a:off x="5621573" y="2421499"/>
            <a:ext cx="288896" cy="242518"/>
          </a:xfrm>
          <a:custGeom>
            <a:avLst/>
            <a:gdLst/>
            <a:ahLst/>
            <a:cxnLst/>
            <a:rect l="l" t="t" r="r" b="b"/>
            <a:pathLst>
              <a:path w="977276" h="987148">
                <a:moveTo>
                  <a:pt x="0" y="0"/>
                </a:moveTo>
                <a:lnTo>
                  <a:pt x="977277" y="0"/>
                </a:lnTo>
                <a:lnTo>
                  <a:pt x="977277" y="987148"/>
                </a:lnTo>
                <a:lnTo>
                  <a:pt x="0" y="9871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1" name="Freeform 16">
            <a:extLst>
              <a:ext uri="{FF2B5EF4-FFF2-40B4-BE49-F238E27FC236}">
                <a16:creationId xmlns:a16="http://schemas.microsoft.com/office/drawing/2014/main" id="{9A973432-6692-45B4-9AD8-8C0D3C67EEAC}"/>
              </a:ext>
            </a:extLst>
          </p:cNvPr>
          <p:cNvSpPr/>
          <p:nvPr/>
        </p:nvSpPr>
        <p:spPr>
          <a:xfrm>
            <a:off x="5634255" y="3657057"/>
            <a:ext cx="288896" cy="242518"/>
          </a:xfrm>
          <a:custGeom>
            <a:avLst/>
            <a:gdLst/>
            <a:ahLst/>
            <a:cxnLst/>
            <a:rect l="l" t="t" r="r" b="b"/>
            <a:pathLst>
              <a:path w="977276" h="987148">
                <a:moveTo>
                  <a:pt x="0" y="0"/>
                </a:moveTo>
                <a:lnTo>
                  <a:pt x="977277" y="0"/>
                </a:lnTo>
                <a:lnTo>
                  <a:pt x="977277" y="987148"/>
                </a:lnTo>
                <a:lnTo>
                  <a:pt x="0" y="9871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4" name="Freeform 5">
            <a:extLst>
              <a:ext uri="{FF2B5EF4-FFF2-40B4-BE49-F238E27FC236}">
                <a16:creationId xmlns:a16="http://schemas.microsoft.com/office/drawing/2014/main" id="{D2DF6C46-976C-4E92-9EE6-8DC66BAA3E23}"/>
              </a:ext>
            </a:extLst>
          </p:cNvPr>
          <p:cNvSpPr/>
          <p:nvPr/>
        </p:nvSpPr>
        <p:spPr>
          <a:xfrm>
            <a:off x="6240967" y="5540327"/>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5" name="Freeform 5">
            <a:extLst>
              <a:ext uri="{FF2B5EF4-FFF2-40B4-BE49-F238E27FC236}">
                <a16:creationId xmlns:a16="http://schemas.microsoft.com/office/drawing/2014/main" id="{2D866061-38FE-4980-B7F7-18C640CEF0FF}"/>
              </a:ext>
            </a:extLst>
          </p:cNvPr>
          <p:cNvSpPr/>
          <p:nvPr/>
        </p:nvSpPr>
        <p:spPr>
          <a:xfrm>
            <a:off x="7006299" y="5540328"/>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6" name="Freeform 5">
            <a:extLst>
              <a:ext uri="{FF2B5EF4-FFF2-40B4-BE49-F238E27FC236}">
                <a16:creationId xmlns:a16="http://schemas.microsoft.com/office/drawing/2014/main" id="{580939DB-0188-4280-8E3D-46F32935A06A}"/>
              </a:ext>
            </a:extLst>
          </p:cNvPr>
          <p:cNvSpPr/>
          <p:nvPr/>
        </p:nvSpPr>
        <p:spPr>
          <a:xfrm>
            <a:off x="7807200" y="5540327"/>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7" name="Freeform 5">
            <a:extLst>
              <a:ext uri="{FF2B5EF4-FFF2-40B4-BE49-F238E27FC236}">
                <a16:creationId xmlns:a16="http://schemas.microsoft.com/office/drawing/2014/main" id="{A708BBAA-027E-4A66-899C-9C72E3F0CD5A}"/>
              </a:ext>
            </a:extLst>
          </p:cNvPr>
          <p:cNvSpPr/>
          <p:nvPr/>
        </p:nvSpPr>
        <p:spPr>
          <a:xfrm>
            <a:off x="8646716" y="5540327"/>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30" name="Freeform 5">
            <a:extLst>
              <a:ext uri="{FF2B5EF4-FFF2-40B4-BE49-F238E27FC236}">
                <a16:creationId xmlns:a16="http://schemas.microsoft.com/office/drawing/2014/main" id="{ECF3C5F3-429F-415E-A514-A9CEA7B0BAC1}"/>
              </a:ext>
            </a:extLst>
          </p:cNvPr>
          <p:cNvSpPr/>
          <p:nvPr/>
        </p:nvSpPr>
        <p:spPr>
          <a:xfrm>
            <a:off x="10147918" y="5540326"/>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31" name="Freeform 5">
            <a:extLst>
              <a:ext uri="{FF2B5EF4-FFF2-40B4-BE49-F238E27FC236}">
                <a16:creationId xmlns:a16="http://schemas.microsoft.com/office/drawing/2014/main" id="{0EE275F4-3AB0-4076-90E3-CB3566A34EB2}"/>
              </a:ext>
            </a:extLst>
          </p:cNvPr>
          <p:cNvSpPr/>
          <p:nvPr/>
        </p:nvSpPr>
        <p:spPr>
          <a:xfrm>
            <a:off x="9453194" y="5540325"/>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32" name="Freeform 5">
            <a:extLst>
              <a:ext uri="{FF2B5EF4-FFF2-40B4-BE49-F238E27FC236}">
                <a16:creationId xmlns:a16="http://schemas.microsoft.com/office/drawing/2014/main" id="{06A8C1A2-193E-42FF-AB6E-31E586D78168}"/>
              </a:ext>
            </a:extLst>
          </p:cNvPr>
          <p:cNvSpPr/>
          <p:nvPr/>
        </p:nvSpPr>
        <p:spPr>
          <a:xfrm>
            <a:off x="6208327" y="3289531"/>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33" name="Freeform 5">
            <a:extLst>
              <a:ext uri="{FF2B5EF4-FFF2-40B4-BE49-F238E27FC236}">
                <a16:creationId xmlns:a16="http://schemas.microsoft.com/office/drawing/2014/main" id="{649A13D9-F589-4237-B591-B33688D8284F}"/>
              </a:ext>
            </a:extLst>
          </p:cNvPr>
          <p:cNvSpPr/>
          <p:nvPr/>
        </p:nvSpPr>
        <p:spPr>
          <a:xfrm>
            <a:off x="7200564" y="3252094"/>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34" name="Freeform 5">
            <a:extLst>
              <a:ext uri="{FF2B5EF4-FFF2-40B4-BE49-F238E27FC236}">
                <a16:creationId xmlns:a16="http://schemas.microsoft.com/office/drawing/2014/main" id="{DE84B98E-4CBC-45B5-845B-2CCBDC677B20}"/>
              </a:ext>
            </a:extLst>
          </p:cNvPr>
          <p:cNvSpPr/>
          <p:nvPr/>
        </p:nvSpPr>
        <p:spPr>
          <a:xfrm>
            <a:off x="8307310" y="3252094"/>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35" name="Freeform 5">
            <a:extLst>
              <a:ext uri="{FF2B5EF4-FFF2-40B4-BE49-F238E27FC236}">
                <a16:creationId xmlns:a16="http://schemas.microsoft.com/office/drawing/2014/main" id="{E2338DAD-3815-4604-A26A-3B3D9E70E1B6}"/>
              </a:ext>
            </a:extLst>
          </p:cNvPr>
          <p:cNvSpPr/>
          <p:nvPr/>
        </p:nvSpPr>
        <p:spPr>
          <a:xfrm>
            <a:off x="9335113" y="3252093"/>
            <a:ext cx="274966" cy="196795"/>
          </a:xfrm>
          <a:custGeom>
            <a:avLst/>
            <a:gdLst/>
            <a:ahLst/>
            <a:cxnLst/>
            <a:rect l="l" t="t" r="r" b="b"/>
            <a:pathLst>
              <a:path w="1295794" h="745081">
                <a:moveTo>
                  <a:pt x="0" y="0"/>
                </a:moveTo>
                <a:lnTo>
                  <a:pt x="1295794" y="0"/>
                </a:lnTo>
                <a:lnTo>
                  <a:pt x="1295794" y="745082"/>
                </a:lnTo>
                <a:lnTo>
                  <a:pt x="0" y="7450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cxnSp>
        <p:nvCxnSpPr>
          <p:cNvPr id="37" name="Connecteur droit 36">
            <a:extLst>
              <a:ext uri="{FF2B5EF4-FFF2-40B4-BE49-F238E27FC236}">
                <a16:creationId xmlns:a16="http://schemas.microsoft.com/office/drawing/2014/main" id="{B5FCDB9B-6664-4EA0-B7E8-4F8055994F15}"/>
              </a:ext>
            </a:extLst>
          </p:cNvPr>
          <p:cNvCxnSpPr>
            <a:cxnSpLocks/>
          </p:cNvCxnSpPr>
          <p:nvPr/>
        </p:nvCxnSpPr>
        <p:spPr>
          <a:xfrm>
            <a:off x="5766021" y="2664017"/>
            <a:ext cx="12682" cy="1136141"/>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pic>
        <p:nvPicPr>
          <p:cNvPr id="58" name="Image 57">
            <a:extLst>
              <a:ext uri="{FF2B5EF4-FFF2-40B4-BE49-F238E27FC236}">
                <a16:creationId xmlns:a16="http://schemas.microsoft.com/office/drawing/2014/main" id="{834E4C93-8A28-4B67-B4C2-5E5AF2E906C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5607" y="388367"/>
            <a:ext cx="2084724" cy="719434"/>
          </a:xfrm>
          <a:prstGeom prst="rect">
            <a:avLst/>
          </a:prstGeom>
        </p:spPr>
      </p:pic>
      <p:sp>
        <p:nvSpPr>
          <p:cNvPr id="39" name="Freeform 2">
            <a:extLst>
              <a:ext uri="{FF2B5EF4-FFF2-40B4-BE49-F238E27FC236}">
                <a16:creationId xmlns:a16="http://schemas.microsoft.com/office/drawing/2014/main" id="{680CED4C-C29D-47B5-86F3-1A3EF497BC6C}"/>
              </a:ext>
            </a:extLst>
          </p:cNvPr>
          <p:cNvSpPr/>
          <p:nvPr/>
        </p:nvSpPr>
        <p:spPr>
          <a:xfrm>
            <a:off x="5049968" y="2513765"/>
            <a:ext cx="731327" cy="1029878"/>
          </a:xfrm>
          <a:custGeom>
            <a:avLst/>
            <a:gdLst/>
            <a:ahLst/>
            <a:cxnLst/>
            <a:rect l="l" t="t" r="r" b="b"/>
            <a:pathLst>
              <a:path w="1528745" h="2079925">
                <a:moveTo>
                  <a:pt x="0" y="0"/>
                </a:moveTo>
                <a:lnTo>
                  <a:pt x="1528744" y="0"/>
                </a:lnTo>
                <a:lnTo>
                  <a:pt x="1528744" y="2079924"/>
                </a:lnTo>
                <a:lnTo>
                  <a:pt x="0" y="2079924"/>
                </a:lnTo>
                <a:lnTo>
                  <a:pt x="0" y="0"/>
                </a:lnTo>
                <a:close/>
              </a:path>
            </a:pathLst>
          </a:custGeom>
          <a:blipFill>
            <a:blip r:embed="rId7"/>
            <a:stretch>
              <a:fillRect/>
            </a:stretch>
          </a:blipFill>
        </p:spPr>
      </p:sp>
      <p:sp>
        <p:nvSpPr>
          <p:cNvPr id="40" name="Arc 39">
            <a:extLst>
              <a:ext uri="{FF2B5EF4-FFF2-40B4-BE49-F238E27FC236}">
                <a16:creationId xmlns:a16="http://schemas.microsoft.com/office/drawing/2014/main" id="{BA16B059-47EA-4288-B3B3-C134C27CECA5}"/>
              </a:ext>
            </a:extLst>
          </p:cNvPr>
          <p:cNvSpPr/>
          <p:nvPr/>
        </p:nvSpPr>
        <p:spPr>
          <a:xfrm rot="16428926">
            <a:off x="6175804" y="2736110"/>
            <a:ext cx="472573" cy="1100136"/>
          </a:xfrm>
          <a:prstGeom prst="arc">
            <a:avLst>
              <a:gd name="adj1" fmla="val 16121782"/>
              <a:gd name="adj2" fmla="val 6372134"/>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fr-FR"/>
          </a:p>
        </p:txBody>
      </p:sp>
      <p:sp>
        <p:nvSpPr>
          <p:cNvPr id="41" name="Arc 40">
            <a:extLst>
              <a:ext uri="{FF2B5EF4-FFF2-40B4-BE49-F238E27FC236}">
                <a16:creationId xmlns:a16="http://schemas.microsoft.com/office/drawing/2014/main" id="{044E3B97-FA6B-4E89-B7F4-887FE955BE88}"/>
              </a:ext>
            </a:extLst>
          </p:cNvPr>
          <p:cNvSpPr/>
          <p:nvPr/>
        </p:nvSpPr>
        <p:spPr>
          <a:xfrm rot="5400000" flipV="1">
            <a:off x="7197326" y="2945537"/>
            <a:ext cx="472573" cy="1100136"/>
          </a:xfrm>
          <a:prstGeom prst="arc">
            <a:avLst>
              <a:gd name="adj1" fmla="val 16121782"/>
              <a:gd name="adj2" fmla="val 6372134"/>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fr-FR"/>
          </a:p>
        </p:txBody>
      </p:sp>
      <p:sp>
        <p:nvSpPr>
          <p:cNvPr id="42" name="Arc 41">
            <a:extLst>
              <a:ext uri="{FF2B5EF4-FFF2-40B4-BE49-F238E27FC236}">
                <a16:creationId xmlns:a16="http://schemas.microsoft.com/office/drawing/2014/main" id="{A73A7D8C-62B2-4531-B790-7496FDC5DE77}"/>
              </a:ext>
            </a:extLst>
          </p:cNvPr>
          <p:cNvSpPr/>
          <p:nvPr/>
        </p:nvSpPr>
        <p:spPr>
          <a:xfrm rot="16428926">
            <a:off x="8214201" y="2705637"/>
            <a:ext cx="472573" cy="1100136"/>
          </a:xfrm>
          <a:prstGeom prst="arc">
            <a:avLst>
              <a:gd name="adj1" fmla="val 16121782"/>
              <a:gd name="adj2" fmla="val 6372134"/>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fr-FR"/>
          </a:p>
        </p:txBody>
      </p:sp>
      <p:sp>
        <p:nvSpPr>
          <p:cNvPr id="43" name="Arc 42">
            <a:extLst>
              <a:ext uri="{FF2B5EF4-FFF2-40B4-BE49-F238E27FC236}">
                <a16:creationId xmlns:a16="http://schemas.microsoft.com/office/drawing/2014/main" id="{8DBBA341-F981-436B-8A4E-5899A770DBF4}"/>
              </a:ext>
            </a:extLst>
          </p:cNvPr>
          <p:cNvSpPr/>
          <p:nvPr/>
        </p:nvSpPr>
        <p:spPr>
          <a:xfrm rot="5400000" flipV="1">
            <a:off x="9313537" y="2972397"/>
            <a:ext cx="472573" cy="1100136"/>
          </a:xfrm>
          <a:prstGeom prst="arc">
            <a:avLst>
              <a:gd name="adj1" fmla="val 16121782"/>
              <a:gd name="adj2" fmla="val 6372134"/>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fr-FR"/>
          </a:p>
        </p:txBody>
      </p:sp>
      <p:sp>
        <p:nvSpPr>
          <p:cNvPr id="45" name="Freeform 12">
            <a:extLst>
              <a:ext uri="{FF2B5EF4-FFF2-40B4-BE49-F238E27FC236}">
                <a16:creationId xmlns:a16="http://schemas.microsoft.com/office/drawing/2014/main" id="{D52B2DF6-9DCD-43E0-99AE-146FD3FBF177}"/>
              </a:ext>
            </a:extLst>
          </p:cNvPr>
          <p:cNvSpPr/>
          <p:nvPr/>
        </p:nvSpPr>
        <p:spPr>
          <a:xfrm>
            <a:off x="10227971" y="3112826"/>
            <a:ext cx="626745" cy="273303"/>
          </a:xfrm>
          <a:custGeom>
            <a:avLst/>
            <a:gdLst/>
            <a:ahLst/>
            <a:cxnLst/>
            <a:rect l="l" t="t" r="r" b="b"/>
            <a:pathLst>
              <a:path w="2168613" h="715642">
                <a:moveTo>
                  <a:pt x="0" y="0"/>
                </a:moveTo>
                <a:lnTo>
                  <a:pt x="2168614" y="0"/>
                </a:lnTo>
                <a:lnTo>
                  <a:pt x="2168614" y="715642"/>
                </a:lnTo>
                <a:lnTo>
                  <a:pt x="0" y="715642"/>
                </a:lnTo>
                <a:lnTo>
                  <a:pt x="0" y="0"/>
                </a:lnTo>
                <a:close/>
              </a:path>
            </a:pathLst>
          </a:custGeom>
          <a:blipFill>
            <a:blip r:embed="rId8"/>
            <a:stretch>
              <a:fillRect/>
            </a:stretch>
          </a:blipFill>
        </p:spPr>
      </p:sp>
      <p:sp>
        <p:nvSpPr>
          <p:cNvPr id="38" name="Freeform 12">
            <a:extLst>
              <a:ext uri="{FF2B5EF4-FFF2-40B4-BE49-F238E27FC236}">
                <a16:creationId xmlns:a16="http://schemas.microsoft.com/office/drawing/2014/main" id="{9AA35040-C59F-4D22-B887-D8353B7C992E}"/>
              </a:ext>
            </a:extLst>
          </p:cNvPr>
          <p:cNvSpPr/>
          <p:nvPr/>
        </p:nvSpPr>
        <p:spPr>
          <a:xfrm>
            <a:off x="10586991" y="5424168"/>
            <a:ext cx="626745" cy="273303"/>
          </a:xfrm>
          <a:custGeom>
            <a:avLst/>
            <a:gdLst/>
            <a:ahLst/>
            <a:cxnLst/>
            <a:rect l="l" t="t" r="r" b="b"/>
            <a:pathLst>
              <a:path w="2168613" h="715642">
                <a:moveTo>
                  <a:pt x="0" y="0"/>
                </a:moveTo>
                <a:lnTo>
                  <a:pt x="2168614" y="0"/>
                </a:lnTo>
                <a:lnTo>
                  <a:pt x="2168614" y="715642"/>
                </a:lnTo>
                <a:lnTo>
                  <a:pt x="0" y="715642"/>
                </a:lnTo>
                <a:lnTo>
                  <a:pt x="0" y="0"/>
                </a:lnTo>
                <a:close/>
              </a:path>
            </a:pathLst>
          </a:custGeom>
          <a:blipFill>
            <a:blip r:embed="rId8"/>
            <a:stretch>
              <a:fillRect/>
            </a:stretch>
          </a:blipFill>
        </p:spPr>
      </p:sp>
      <p:sp>
        <p:nvSpPr>
          <p:cNvPr id="48" name="Freeform 11">
            <a:extLst>
              <a:ext uri="{FF2B5EF4-FFF2-40B4-BE49-F238E27FC236}">
                <a16:creationId xmlns:a16="http://schemas.microsoft.com/office/drawing/2014/main" id="{F7E2D232-61EF-4BB6-AB0E-2B8906B67595}"/>
              </a:ext>
            </a:extLst>
          </p:cNvPr>
          <p:cNvSpPr/>
          <p:nvPr/>
        </p:nvSpPr>
        <p:spPr>
          <a:xfrm flipH="1">
            <a:off x="7143782" y="4682101"/>
            <a:ext cx="716954" cy="851219"/>
          </a:xfrm>
          <a:custGeom>
            <a:avLst/>
            <a:gdLst/>
            <a:ahLst/>
            <a:cxnLst/>
            <a:rect l="l" t="t" r="r" b="b"/>
            <a:pathLst>
              <a:path w="1488167" h="1958115">
                <a:moveTo>
                  <a:pt x="1488168" y="0"/>
                </a:moveTo>
                <a:lnTo>
                  <a:pt x="0" y="0"/>
                </a:lnTo>
                <a:lnTo>
                  <a:pt x="0" y="1958116"/>
                </a:lnTo>
                <a:lnTo>
                  <a:pt x="1488168" y="1958116"/>
                </a:lnTo>
                <a:lnTo>
                  <a:pt x="1488168" y="0"/>
                </a:lnTo>
                <a:close/>
              </a:path>
            </a:pathLst>
          </a:custGeom>
          <a:blipFill>
            <a:blip r:embed="rId9"/>
            <a:stretch>
              <a:fillRect/>
            </a:stretch>
          </a:blipFill>
        </p:spPr>
      </p:sp>
      <p:sp>
        <p:nvSpPr>
          <p:cNvPr id="49" name="Arc 48">
            <a:extLst>
              <a:ext uri="{FF2B5EF4-FFF2-40B4-BE49-F238E27FC236}">
                <a16:creationId xmlns:a16="http://schemas.microsoft.com/office/drawing/2014/main" id="{CD85F143-010E-422D-A7F5-81F1769BBE93}"/>
              </a:ext>
            </a:extLst>
          </p:cNvPr>
          <p:cNvSpPr/>
          <p:nvPr/>
        </p:nvSpPr>
        <p:spPr>
          <a:xfrm rot="16428926">
            <a:off x="6257783" y="5148708"/>
            <a:ext cx="336878" cy="740593"/>
          </a:xfrm>
          <a:prstGeom prst="arc">
            <a:avLst>
              <a:gd name="adj1" fmla="val 16121782"/>
              <a:gd name="adj2" fmla="val 7329981"/>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fr-FR"/>
          </a:p>
        </p:txBody>
      </p:sp>
      <p:sp>
        <p:nvSpPr>
          <p:cNvPr id="50" name="Arc 49">
            <a:extLst>
              <a:ext uri="{FF2B5EF4-FFF2-40B4-BE49-F238E27FC236}">
                <a16:creationId xmlns:a16="http://schemas.microsoft.com/office/drawing/2014/main" id="{E77E4B9C-97E4-4F4E-84B8-178F12DBB3F3}"/>
              </a:ext>
            </a:extLst>
          </p:cNvPr>
          <p:cNvSpPr/>
          <p:nvPr/>
        </p:nvSpPr>
        <p:spPr>
          <a:xfrm rot="5400000" flipV="1">
            <a:off x="6745432" y="5380633"/>
            <a:ext cx="472572" cy="877524"/>
          </a:xfrm>
          <a:prstGeom prst="arc">
            <a:avLst>
              <a:gd name="adj1" fmla="val 16121782"/>
              <a:gd name="adj2" fmla="val 6372134"/>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fr-FR"/>
          </a:p>
        </p:txBody>
      </p:sp>
      <p:sp>
        <p:nvSpPr>
          <p:cNvPr id="51" name="Arc 50">
            <a:extLst>
              <a:ext uri="{FF2B5EF4-FFF2-40B4-BE49-F238E27FC236}">
                <a16:creationId xmlns:a16="http://schemas.microsoft.com/office/drawing/2014/main" id="{999DD6B8-E31A-436B-966E-EB0C93591B19}"/>
              </a:ext>
            </a:extLst>
          </p:cNvPr>
          <p:cNvSpPr/>
          <p:nvPr/>
        </p:nvSpPr>
        <p:spPr>
          <a:xfrm rot="15492210">
            <a:off x="7785456" y="5125510"/>
            <a:ext cx="453114" cy="980028"/>
          </a:xfrm>
          <a:prstGeom prst="arc">
            <a:avLst>
              <a:gd name="adj1" fmla="val 16121782"/>
              <a:gd name="adj2" fmla="val 7329981"/>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fr-FR"/>
          </a:p>
        </p:txBody>
      </p:sp>
      <p:sp>
        <p:nvSpPr>
          <p:cNvPr id="53" name="Arc 52">
            <a:extLst>
              <a:ext uri="{FF2B5EF4-FFF2-40B4-BE49-F238E27FC236}">
                <a16:creationId xmlns:a16="http://schemas.microsoft.com/office/drawing/2014/main" id="{E18931AF-9DC5-4555-B004-415FFBF3C04A}"/>
              </a:ext>
            </a:extLst>
          </p:cNvPr>
          <p:cNvSpPr/>
          <p:nvPr/>
        </p:nvSpPr>
        <p:spPr>
          <a:xfrm rot="16428926">
            <a:off x="9421378" y="5212812"/>
            <a:ext cx="336878" cy="740593"/>
          </a:xfrm>
          <a:prstGeom prst="arc">
            <a:avLst>
              <a:gd name="adj1" fmla="val 16121782"/>
              <a:gd name="adj2" fmla="val 7329981"/>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fr-FR"/>
          </a:p>
        </p:txBody>
      </p:sp>
      <p:sp>
        <p:nvSpPr>
          <p:cNvPr id="54" name="Arc 53">
            <a:extLst>
              <a:ext uri="{FF2B5EF4-FFF2-40B4-BE49-F238E27FC236}">
                <a16:creationId xmlns:a16="http://schemas.microsoft.com/office/drawing/2014/main" id="{8E58AB4B-90BB-441F-8A3A-FDEF55D8E222}"/>
              </a:ext>
            </a:extLst>
          </p:cNvPr>
          <p:cNvSpPr/>
          <p:nvPr/>
        </p:nvSpPr>
        <p:spPr>
          <a:xfrm rot="5400000" flipV="1">
            <a:off x="8530765" y="5302738"/>
            <a:ext cx="472572" cy="877524"/>
          </a:xfrm>
          <a:prstGeom prst="arc">
            <a:avLst>
              <a:gd name="adj1" fmla="val 16121782"/>
              <a:gd name="adj2" fmla="val 6372134"/>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fr-FR"/>
          </a:p>
        </p:txBody>
      </p:sp>
      <p:sp>
        <p:nvSpPr>
          <p:cNvPr id="55" name="Arc 54">
            <a:extLst>
              <a:ext uri="{FF2B5EF4-FFF2-40B4-BE49-F238E27FC236}">
                <a16:creationId xmlns:a16="http://schemas.microsoft.com/office/drawing/2014/main" id="{17A0823A-C300-4171-AEB9-DF1F5DEB2043}"/>
              </a:ext>
            </a:extLst>
          </p:cNvPr>
          <p:cNvSpPr/>
          <p:nvPr/>
        </p:nvSpPr>
        <p:spPr>
          <a:xfrm rot="5400000" flipV="1">
            <a:off x="10091383" y="5348645"/>
            <a:ext cx="472572" cy="877524"/>
          </a:xfrm>
          <a:prstGeom prst="arc">
            <a:avLst>
              <a:gd name="adj1" fmla="val 16121782"/>
              <a:gd name="adj2" fmla="val 6372134"/>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fr-FR"/>
          </a:p>
        </p:txBody>
      </p:sp>
      <p:sp>
        <p:nvSpPr>
          <p:cNvPr id="56" name="Freeform 16">
            <a:extLst>
              <a:ext uri="{FF2B5EF4-FFF2-40B4-BE49-F238E27FC236}">
                <a16:creationId xmlns:a16="http://schemas.microsoft.com/office/drawing/2014/main" id="{0FB70FBA-F6AE-47F4-BAF8-717E98D47934}"/>
              </a:ext>
            </a:extLst>
          </p:cNvPr>
          <p:cNvSpPr/>
          <p:nvPr/>
        </p:nvSpPr>
        <p:spPr>
          <a:xfrm>
            <a:off x="5675759" y="4560842"/>
            <a:ext cx="288896" cy="242518"/>
          </a:xfrm>
          <a:custGeom>
            <a:avLst/>
            <a:gdLst/>
            <a:ahLst/>
            <a:cxnLst/>
            <a:rect l="l" t="t" r="r" b="b"/>
            <a:pathLst>
              <a:path w="977276" h="987148">
                <a:moveTo>
                  <a:pt x="0" y="0"/>
                </a:moveTo>
                <a:lnTo>
                  <a:pt x="977277" y="0"/>
                </a:lnTo>
                <a:lnTo>
                  <a:pt x="977277" y="987148"/>
                </a:lnTo>
                <a:lnTo>
                  <a:pt x="0" y="9871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cxnSp>
        <p:nvCxnSpPr>
          <p:cNvPr id="59" name="Connecteur droit 58">
            <a:extLst>
              <a:ext uri="{FF2B5EF4-FFF2-40B4-BE49-F238E27FC236}">
                <a16:creationId xmlns:a16="http://schemas.microsoft.com/office/drawing/2014/main" id="{EDD01A4A-931C-4B2D-92AC-A2F4A2564C38}"/>
              </a:ext>
            </a:extLst>
          </p:cNvPr>
          <p:cNvCxnSpPr>
            <a:cxnSpLocks/>
          </p:cNvCxnSpPr>
          <p:nvPr/>
        </p:nvCxnSpPr>
        <p:spPr>
          <a:xfrm>
            <a:off x="5807525" y="4746285"/>
            <a:ext cx="12682" cy="1136141"/>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sp>
        <p:nvSpPr>
          <p:cNvPr id="57" name="Freeform 16">
            <a:extLst>
              <a:ext uri="{FF2B5EF4-FFF2-40B4-BE49-F238E27FC236}">
                <a16:creationId xmlns:a16="http://schemas.microsoft.com/office/drawing/2014/main" id="{A4EF2044-C8B9-4264-8436-DD516C872E2E}"/>
              </a:ext>
            </a:extLst>
          </p:cNvPr>
          <p:cNvSpPr/>
          <p:nvPr/>
        </p:nvSpPr>
        <p:spPr>
          <a:xfrm>
            <a:off x="5689983" y="5813163"/>
            <a:ext cx="288896" cy="242518"/>
          </a:xfrm>
          <a:custGeom>
            <a:avLst/>
            <a:gdLst/>
            <a:ahLst/>
            <a:cxnLst/>
            <a:rect l="l" t="t" r="r" b="b"/>
            <a:pathLst>
              <a:path w="977276" h="987148">
                <a:moveTo>
                  <a:pt x="0" y="0"/>
                </a:moveTo>
                <a:lnTo>
                  <a:pt x="977277" y="0"/>
                </a:lnTo>
                <a:lnTo>
                  <a:pt x="977277" y="987148"/>
                </a:lnTo>
                <a:lnTo>
                  <a:pt x="0" y="9871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pic>
        <p:nvPicPr>
          <p:cNvPr id="15" name="Drawing 5">
            <a:extLst>
              <a:ext uri="{FF2B5EF4-FFF2-40B4-BE49-F238E27FC236}">
                <a16:creationId xmlns:a16="http://schemas.microsoft.com/office/drawing/2014/main" id="{8180FB19-A012-4338-B599-B9DE977320C7}"/>
              </a:ext>
            </a:extLst>
          </p:cNvPr>
          <p:cNvPicPr/>
          <p:nvPr/>
        </p:nvPicPr>
        <p:blipFill>
          <a:blip r:embed="rId10"/>
          <a:stretch>
            <a:fillRect/>
          </a:stretch>
        </p:blipFill>
        <p:spPr>
          <a:xfrm>
            <a:off x="5315771" y="4903534"/>
            <a:ext cx="510246" cy="845528"/>
          </a:xfrm>
          <a:prstGeom prst="rect">
            <a:avLst/>
          </a:prstGeom>
        </p:spPr>
      </p:pic>
    </p:spTree>
    <p:extLst>
      <p:ext uri="{BB962C8B-B14F-4D97-AF65-F5344CB8AC3E}">
        <p14:creationId xmlns:p14="http://schemas.microsoft.com/office/powerpoint/2010/main" val="3625891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 coins arrondis 5">
            <a:extLst>
              <a:ext uri="{FF2B5EF4-FFF2-40B4-BE49-F238E27FC236}">
                <a16:creationId xmlns:a16="http://schemas.microsoft.com/office/drawing/2014/main" id="{8EBFE2DE-1788-4BE5-9AFC-8C3E7281B9BF}"/>
              </a:ext>
            </a:extLst>
          </p:cNvPr>
          <p:cNvSpPr/>
          <p:nvPr/>
        </p:nvSpPr>
        <p:spPr>
          <a:xfrm>
            <a:off x="2464904" y="206906"/>
            <a:ext cx="9334832" cy="11454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i="1" dirty="0"/>
              <a:t>Journée nationale du sport scolaire</a:t>
            </a:r>
          </a:p>
          <a:p>
            <a:r>
              <a:rPr lang="fr-FR" sz="2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La balle ovale en route vers 2027 ! </a:t>
            </a:r>
          </a:p>
        </p:txBody>
      </p:sp>
      <p:sp>
        <p:nvSpPr>
          <p:cNvPr id="7" name="Rectangle : coins arrondis 6">
            <a:extLst>
              <a:ext uri="{FF2B5EF4-FFF2-40B4-BE49-F238E27FC236}">
                <a16:creationId xmlns:a16="http://schemas.microsoft.com/office/drawing/2014/main" id="{638D9F57-D27F-498F-9D1E-E8ECE82D47A6}"/>
              </a:ext>
            </a:extLst>
          </p:cNvPr>
          <p:cNvSpPr/>
          <p:nvPr/>
        </p:nvSpPr>
        <p:spPr>
          <a:xfrm>
            <a:off x="433344" y="1592543"/>
            <a:ext cx="3813975" cy="7554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u="sng" dirty="0"/>
              <a:t>Matériel </a:t>
            </a:r>
            <a:r>
              <a:rPr lang="fr-FR" sz="1400" dirty="0"/>
              <a:t>:</a:t>
            </a:r>
          </a:p>
          <a:p>
            <a:r>
              <a:rPr lang="fr-FR" sz="1200" dirty="0"/>
              <a:t>Plots de couleurs différentes</a:t>
            </a:r>
          </a:p>
          <a:p>
            <a:r>
              <a:rPr lang="fr-FR" sz="1200" dirty="0"/>
              <a:t>1 ballon par équipe de 3 ou 4 élèves</a:t>
            </a:r>
            <a:endParaRPr lang="fr-FR" sz="1400" dirty="0"/>
          </a:p>
          <a:p>
            <a:r>
              <a:rPr lang="fr-FR" sz="1400" dirty="0"/>
              <a:t> </a:t>
            </a:r>
          </a:p>
        </p:txBody>
      </p:sp>
      <p:sp>
        <p:nvSpPr>
          <p:cNvPr id="8" name="Rectangle : coins arrondis 7">
            <a:extLst>
              <a:ext uri="{FF2B5EF4-FFF2-40B4-BE49-F238E27FC236}">
                <a16:creationId xmlns:a16="http://schemas.microsoft.com/office/drawing/2014/main" id="{35446518-F5F5-4AD4-A9B6-3690221E5610}"/>
              </a:ext>
            </a:extLst>
          </p:cNvPr>
          <p:cNvSpPr/>
          <p:nvPr/>
        </p:nvSpPr>
        <p:spPr>
          <a:xfrm>
            <a:off x="4743284" y="1976528"/>
            <a:ext cx="6582350" cy="430960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9" name="Rectangle : coins arrondis 8">
            <a:extLst>
              <a:ext uri="{FF2B5EF4-FFF2-40B4-BE49-F238E27FC236}">
                <a16:creationId xmlns:a16="http://schemas.microsoft.com/office/drawing/2014/main" id="{51A18ADB-1D6B-4188-97CB-309F643820C1}"/>
              </a:ext>
            </a:extLst>
          </p:cNvPr>
          <p:cNvSpPr/>
          <p:nvPr/>
        </p:nvSpPr>
        <p:spPr>
          <a:xfrm>
            <a:off x="429530" y="2399818"/>
            <a:ext cx="3813975" cy="13155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u="sng" dirty="0"/>
              <a:t>Installation- préparation </a:t>
            </a:r>
            <a:r>
              <a:rPr lang="fr-FR" sz="1400" dirty="0"/>
              <a:t>:</a:t>
            </a:r>
          </a:p>
          <a:p>
            <a:r>
              <a:rPr lang="fr-FR" sz="1200" dirty="0">
                <a:solidFill>
                  <a:schemeClr val="bg1"/>
                </a:solidFill>
              </a:rPr>
              <a:t>Espace goudronné ou espace herbeux </a:t>
            </a:r>
          </a:p>
          <a:p>
            <a:r>
              <a:rPr lang="fr-FR" sz="1200" dirty="0">
                <a:solidFill>
                  <a:schemeClr val="bg1"/>
                </a:solidFill>
              </a:rPr>
              <a:t>Délimiter une zone de départ avec des plots</a:t>
            </a:r>
          </a:p>
          <a:p>
            <a:r>
              <a:rPr lang="fr-FR" sz="1200" dirty="0">
                <a:solidFill>
                  <a:schemeClr val="bg1"/>
                </a:solidFill>
              </a:rPr>
              <a:t>Délimiter des zones de marque avec des coupelles : </a:t>
            </a:r>
            <a:r>
              <a:rPr lang="fr-FR" sz="1100" i="1" dirty="0">
                <a:solidFill>
                  <a:schemeClr val="bg1"/>
                </a:solidFill>
              </a:rPr>
              <a:t>Zone 1 point – Zone 2 points – Zone 3 points …</a:t>
            </a:r>
            <a:endParaRPr lang="fr-FR" sz="1200" i="1" dirty="0">
              <a:solidFill>
                <a:schemeClr val="bg1"/>
              </a:solidFill>
            </a:endParaRPr>
          </a:p>
          <a:p>
            <a:r>
              <a:rPr lang="fr-FR" sz="1200" dirty="0">
                <a:solidFill>
                  <a:schemeClr val="bg1"/>
                </a:solidFill>
              </a:rPr>
              <a:t>1 ballon par </a:t>
            </a:r>
            <a:r>
              <a:rPr lang="fr-FR" sz="1200" b="0" i="0" u="none" strike="noStrike" baseline="0" dirty="0">
                <a:solidFill>
                  <a:schemeClr val="bg1"/>
                </a:solidFill>
              </a:rPr>
              <a:t>équipe </a:t>
            </a:r>
          </a:p>
        </p:txBody>
      </p:sp>
      <p:sp>
        <p:nvSpPr>
          <p:cNvPr id="10" name="Rectangle : coins arrondis 9">
            <a:extLst>
              <a:ext uri="{FF2B5EF4-FFF2-40B4-BE49-F238E27FC236}">
                <a16:creationId xmlns:a16="http://schemas.microsoft.com/office/drawing/2014/main" id="{66F11A6A-3239-4654-89EA-82EA61FE5BBD}"/>
              </a:ext>
            </a:extLst>
          </p:cNvPr>
          <p:cNvSpPr/>
          <p:nvPr/>
        </p:nvSpPr>
        <p:spPr>
          <a:xfrm>
            <a:off x="429530" y="3767173"/>
            <a:ext cx="3813975" cy="19536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u="sng" dirty="0"/>
              <a:t>Consignes</a:t>
            </a:r>
            <a:r>
              <a:rPr lang="fr-FR" sz="1400" dirty="0"/>
              <a:t> :</a:t>
            </a:r>
          </a:p>
          <a:p>
            <a:pPr>
              <a:spcAft>
                <a:spcPts val="305"/>
              </a:spcAft>
            </a:pPr>
            <a:r>
              <a:rPr lang="fr-FR" sz="1200" dirty="0">
                <a:solidFill>
                  <a:srgbClr val="FFFFFF"/>
                </a:solidFill>
                <a:effectLst/>
                <a:ea typeface="Times New Roman" panose="02020603050405020304" pitchFamily="18" charset="0"/>
                <a:cs typeface="Comic Sans MS" panose="030F0702030302020204" pitchFamily="66" charset="0"/>
              </a:rPr>
              <a:t>Lancer le ballon vers l’avant, suivre sa trajectoire en visant une zone </a:t>
            </a:r>
            <a:endParaRPr lang="fr-FR" sz="1200" dirty="0">
              <a:solidFill>
                <a:srgbClr val="000000"/>
              </a:solidFill>
              <a:effectLst/>
              <a:ea typeface="Times New Roman" panose="02020603050405020304" pitchFamily="18" charset="0"/>
              <a:cs typeface="Comic Sans MS" panose="030F0702030302020204" pitchFamily="66" charset="0"/>
            </a:endParaRPr>
          </a:p>
          <a:p>
            <a:pPr>
              <a:spcAft>
                <a:spcPts val="305"/>
              </a:spcAft>
            </a:pPr>
            <a:r>
              <a:rPr lang="fr-FR" sz="1200" dirty="0">
                <a:solidFill>
                  <a:srgbClr val="FFFFFF"/>
                </a:solidFill>
                <a:effectLst/>
                <a:ea typeface="Times New Roman" panose="02020603050405020304" pitchFamily="18" charset="0"/>
                <a:cs typeface="Comic Sans MS" panose="030F0702030302020204" pitchFamily="66" charset="0"/>
              </a:rPr>
              <a:t>En 4 lancers maximum, l’élève doit atteindre l’une des zones et marquer le nombre de points correspondant </a:t>
            </a:r>
            <a:endParaRPr lang="fr-FR" sz="1200" dirty="0">
              <a:solidFill>
                <a:srgbClr val="000000"/>
              </a:solidFill>
              <a:effectLst/>
              <a:ea typeface="Times New Roman" panose="02020603050405020304" pitchFamily="18" charset="0"/>
              <a:cs typeface="Comic Sans MS" panose="030F0702030302020204" pitchFamily="66" charset="0"/>
            </a:endParaRPr>
          </a:p>
          <a:p>
            <a:r>
              <a:rPr lang="fr-FR" sz="1200" dirty="0">
                <a:solidFill>
                  <a:srgbClr val="FFFFFF"/>
                </a:solidFill>
                <a:effectLst/>
                <a:ea typeface="Times New Roman" panose="02020603050405020304" pitchFamily="18" charset="0"/>
                <a:cs typeface="Comic Sans MS" panose="030F0702030302020204" pitchFamily="66" charset="0"/>
              </a:rPr>
              <a:t>Si la zone n’est pas atteinte au premier lancer, l’élève effectue un second lancer depuis la zone où le ballon s’est arrêté, et ainsi de suite jusqu’à ce que la cible soit atteinte </a:t>
            </a:r>
            <a:endParaRPr lang="fr-FR" sz="1200" dirty="0">
              <a:solidFill>
                <a:srgbClr val="000000"/>
              </a:solidFill>
              <a:effectLst/>
              <a:ea typeface="Times New Roman" panose="02020603050405020304" pitchFamily="18" charset="0"/>
              <a:cs typeface="Comic Sans MS" panose="030F0702030302020204" pitchFamily="66" charset="0"/>
            </a:endParaRPr>
          </a:p>
          <a:p>
            <a:r>
              <a:rPr lang="fr-FR" sz="1200" dirty="0"/>
              <a:t> </a:t>
            </a:r>
          </a:p>
          <a:p>
            <a:endParaRPr lang="fr-FR" sz="1200" dirty="0"/>
          </a:p>
        </p:txBody>
      </p:sp>
      <p:sp>
        <p:nvSpPr>
          <p:cNvPr id="11" name="Rectangle : coins arrondis 10">
            <a:extLst>
              <a:ext uri="{FF2B5EF4-FFF2-40B4-BE49-F238E27FC236}">
                <a16:creationId xmlns:a16="http://schemas.microsoft.com/office/drawing/2014/main" id="{B518BE67-2820-44E2-AB05-7C5DB082A605}"/>
              </a:ext>
            </a:extLst>
          </p:cNvPr>
          <p:cNvSpPr/>
          <p:nvPr/>
        </p:nvSpPr>
        <p:spPr>
          <a:xfrm>
            <a:off x="429530" y="5772611"/>
            <a:ext cx="3813975" cy="9382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u="sng" dirty="0"/>
              <a:t>Evolutions- variables </a:t>
            </a:r>
            <a:r>
              <a:rPr lang="fr-FR" sz="1400" dirty="0"/>
              <a:t>: </a:t>
            </a:r>
          </a:p>
          <a:p>
            <a:r>
              <a:rPr lang="fr-FR" sz="1400" dirty="0"/>
              <a:t>C1 : lancer dans une grande cible proche</a:t>
            </a:r>
          </a:p>
          <a:p>
            <a:r>
              <a:rPr lang="fr-FR" sz="1400" dirty="0"/>
              <a:t>C2 : varier le nombre de lancers possibles</a:t>
            </a:r>
          </a:p>
          <a:p>
            <a:r>
              <a:rPr lang="fr-FR" sz="1400" dirty="0"/>
              <a:t>C3 : passe à un partenaire cible</a:t>
            </a:r>
          </a:p>
          <a:p>
            <a:endParaRPr lang="fr-FR" sz="1400" dirty="0"/>
          </a:p>
        </p:txBody>
      </p:sp>
      <p:sp>
        <p:nvSpPr>
          <p:cNvPr id="12" name="ZoneTexte 11">
            <a:extLst>
              <a:ext uri="{FF2B5EF4-FFF2-40B4-BE49-F238E27FC236}">
                <a16:creationId xmlns:a16="http://schemas.microsoft.com/office/drawing/2014/main" id="{4079DA3B-CF34-4899-849B-A7B3FB89A66A}"/>
              </a:ext>
            </a:extLst>
          </p:cNvPr>
          <p:cNvSpPr txBox="1"/>
          <p:nvPr/>
        </p:nvSpPr>
        <p:spPr>
          <a:xfrm>
            <a:off x="6658442" y="344665"/>
            <a:ext cx="4526308" cy="738664"/>
          </a:xfrm>
          <a:prstGeom prst="rect">
            <a:avLst/>
          </a:prstGeom>
          <a:noFill/>
        </p:spPr>
        <p:txBody>
          <a:bodyPr wrap="square" rtlCol="0">
            <a:spAutoFit/>
          </a:bodyPr>
          <a:lstStyle/>
          <a:p>
            <a:r>
              <a:rPr lang="fr-FR" sz="2400" b="1" u="sng" dirty="0">
                <a:solidFill>
                  <a:schemeClr val="bg1"/>
                </a:solidFill>
              </a:rPr>
              <a:t>TOWNSVILLE – Rugby golf</a:t>
            </a:r>
          </a:p>
          <a:p>
            <a:r>
              <a:rPr lang="fr-FR" dirty="0">
                <a:solidFill>
                  <a:schemeClr val="bg1"/>
                </a:solidFill>
              </a:rPr>
              <a:t>But : Lancer avec précision et doser son geste</a:t>
            </a:r>
          </a:p>
        </p:txBody>
      </p:sp>
      <p:pic>
        <p:nvPicPr>
          <p:cNvPr id="58" name="Image 57">
            <a:extLst>
              <a:ext uri="{FF2B5EF4-FFF2-40B4-BE49-F238E27FC236}">
                <a16:creationId xmlns:a16="http://schemas.microsoft.com/office/drawing/2014/main" id="{834E4C93-8A28-4B67-B4C2-5E5AF2E906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607" y="388367"/>
            <a:ext cx="2084724" cy="719434"/>
          </a:xfrm>
          <a:prstGeom prst="rect">
            <a:avLst/>
          </a:prstGeom>
        </p:spPr>
      </p:pic>
      <p:sp>
        <p:nvSpPr>
          <p:cNvPr id="65" name="Freeform 16">
            <a:extLst>
              <a:ext uri="{FF2B5EF4-FFF2-40B4-BE49-F238E27FC236}">
                <a16:creationId xmlns:a16="http://schemas.microsoft.com/office/drawing/2014/main" id="{DE89FFC8-57C9-4958-BB42-A4F6F2E965EA}"/>
              </a:ext>
            </a:extLst>
          </p:cNvPr>
          <p:cNvSpPr/>
          <p:nvPr/>
        </p:nvSpPr>
        <p:spPr>
          <a:xfrm>
            <a:off x="5542610" y="5412061"/>
            <a:ext cx="288896" cy="242518"/>
          </a:xfrm>
          <a:custGeom>
            <a:avLst/>
            <a:gdLst/>
            <a:ahLst/>
            <a:cxnLst/>
            <a:rect l="l" t="t" r="r" b="b"/>
            <a:pathLst>
              <a:path w="977276" h="987148">
                <a:moveTo>
                  <a:pt x="0" y="0"/>
                </a:moveTo>
                <a:lnTo>
                  <a:pt x="977277" y="0"/>
                </a:lnTo>
                <a:lnTo>
                  <a:pt x="977277" y="987148"/>
                </a:lnTo>
                <a:lnTo>
                  <a:pt x="0" y="98714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6" name="Freeform 16">
            <a:extLst>
              <a:ext uri="{FF2B5EF4-FFF2-40B4-BE49-F238E27FC236}">
                <a16:creationId xmlns:a16="http://schemas.microsoft.com/office/drawing/2014/main" id="{3A195EA1-D087-4635-B2A9-E9DC27C36298}"/>
              </a:ext>
            </a:extLst>
          </p:cNvPr>
          <p:cNvSpPr/>
          <p:nvPr/>
        </p:nvSpPr>
        <p:spPr>
          <a:xfrm>
            <a:off x="5542610" y="2157300"/>
            <a:ext cx="288896" cy="242518"/>
          </a:xfrm>
          <a:custGeom>
            <a:avLst/>
            <a:gdLst/>
            <a:ahLst/>
            <a:cxnLst/>
            <a:rect l="l" t="t" r="r" b="b"/>
            <a:pathLst>
              <a:path w="977276" h="987148">
                <a:moveTo>
                  <a:pt x="0" y="0"/>
                </a:moveTo>
                <a:lnTo>
                  <a:pt x="977277" y="0"/>
                </a:lnTo>
                <a:lnTo>
                  <a:pt x="977277" y="987148"/>
                </a:lnTo>
                <a:lnTo>
                  <a:pt x="0" y="98714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7" name="Freeform 6">
            <a:extLst>
              <a:ext uri="{FF2B5EF4-FFF2-40B4-BE49-F238E27FC236}">
                <a16:creationId xmlns:a16="http://schemas.microsoft.com/office/drawing/2014/main" id="{ECB87650-2578-44FC-A6F4-11A7D77453D5}"/>
              </a:ext>
            </a:extLst>
          </p:cNvPr>
          <p:cNvSpPr/>
          <p:nvPr/>
        </p:nvSpPr>
        <p:spPr>
          <a:xfrm>
            <a:off x="5000815" y="3565604"/>
            <a:ext cx="930955" cy="939241"/>
          </a:xfrm>
          <a:custGeom>
            <a:avLst/>
            <a:gdLst/>
            <a:ahLst/>
            <a:cxnLst/>
            <a:rect l="l" t="t" r="r" b="b"/>
            <a:pathLst>
              <a:path w="2212738" h="2366565">
                <a:moveTo>
                  <a:pt x="0" y="0"/>
                </a:moveTo>
                <a:lnTo>
                  <a:pt x="2212738" y="0"/>
                </a:lnTo>
                <a:lnTo>
                  <a:pt x="2212738" y="2366565"/>
                </a:lnTo>
                <a:lnTo>
                  <a:pt x="0" y="236656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8" name="Freeform 16">
            <a:extLst>
              <a:ext uri="{FF2B5EF4-FFF2-40B4-BE49-F238E27FC236}">
                <a16:creationId xmlns:a16="http://schemas.microsoft.com/office/drawing/2014/main" id="{554B3772-2EA2-426E-9EBE-B698A2A1D3E2}"/>
              </a:ext>
            </a:extLst>
          </p:cNvPr>
          <p:cNvSpPr/>
          <p:nvPr/>
        </p:nvSpPr>
        <p:spPr>
          <a:xfrm>
            <a:off x="5642725" y="3715349"/>
            <a:ext cx="377562" cy="317264"/>
          </a:xfrm>
          <a:custGeom>
            <a:avLst/>
            <a:gdLst/>
            <a:ahLst/>
            <a:cxnLst/>
            <a:rect l="l" t="t" r="r" b="b"/>
            <a:pathLst>
              <a:path w="755124" h="721144">
                <a:moveTo>
                  <a:pt x="0" y="0"/>
                </a:moveTo>
                <a:lnTo>
                  <a:pt x="755124" y="0"/>
                </a:lnTo>
                <a:lnTo>
                  <a:pt x="755124" y="721144"/>
                </a:lnTo>
                <a:lnTo>
                  <a:pt x="0" y="72114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9" name="Freeform 3">
            <a:extLst>
              <a:ext uri="{FF2B5EF4-FFF2-40B4-BE49-F238E27FC236}">
                <a16:creationId xmlns:a16="http://schemas.microsoft.com/office/drawing/2014/main" id="{481DBF99-051C-4B73-8E2F-3C0539406486}"/>
              </a:ext>
            </a:extLst>
          </p:cNvPr>
          <p:cNvSpPr/>
          <p:nvPr/>
        </p:nvSpPr>
        <p:spPr>
          <a:xfrm>
            <a:off x="6545284" y="3435565"/>
            <a:ext cx="226315" cy="194251"/>
          </a:xfrm>
          <a:custGeom>
            <a:avLst/>
            <a:gdLst/>
            <a:ahLst/>
            <a:cxnLst/>
            <a:rect l="l" t="t" r="r" b="b"/>
            <a:pathLst>
              <a:path w="1295468" h="744894">
                <a:moveTo>
                  <a:pt x="0" y="0"/>
                </a:moveTo>
                <a:lnTo>
                  <a:pt x="1295468" y="0"/>
                </a:lnTo>
                <a:lnTo>
                  <a:pt x="1295468" y="744894"/>
                </a:lnTo>
                <a:lnTo>
                  <a:pt x="0" y="74489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70" name="Freeform 3">
            <a:extLst>
              <a:ext uri="{FF2B5EF4-FFF2-40B4-BE49-F238E27FC236}">
                <a16:creationId xmlns:a16="http://schemas.microsoft.com/office/drawing/2014/main" id="{5527A82C-4532-4A4E-9724-FB8BC2C2CFBA}"/>
              </a:ext>
            </a:extLst>
          </p:cNvPr>
          <p:cNvSpPr/>
          <p:nvPr/>
        </p:nvSpPr>
        <p:spPr>
          <a:xfrm>
            <a:off x="6826255" y="3629816"/>
            <a:ext cx="226315" cy="194251"/>
          </a:xfrm>
          <a:custGeom>
            <a:avLst/>
            <a:gdLst/>
            <a:ahLst/>
            <a:cxnLst/>
            <a:rect l="l" t="t" r="r" b="b"/>
            <a:pathLst>
              <a:path w="1295468" h="744894">
                <a:moveTo>
                  <a:pt x="0" y="0"/>
                </a:moveTo>
                <a:lnTo>
                  <a:pt x="1295468" y="0"/>
                </a:lnTo>
                <a:lnTo>
                  <a:pt x="1295468" y="744894"/>
                </a:lnTo>
                <a:lnTo>
                  <a:pt x="0" y="74489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71" name="Freeform 3">
            <a:extLst>
              <a:ext uri="{FF2B5EF4-FFF2-40B4-BE49-F238E27FC236}">
                <a16:creationId xmlns:a16="http://schemas.microsoft.com/office/drawing/2014/main" id="{3968CB2F-9D10-4BED-9286-BDC646EB51F6}"/>
              </a:ext>
            </a:extLst>
          </p:cNvPr>
          <p:cNvSpPr/>
          <p:nvPr/>
        </p:nvSpPr>
        <p:spPr>
          <a:xfrm>
            <a:off x="6260232" y="3629815"/>
            <a:ext cx="226315" cy="194251"/>
          </a:xfrm>
          <a:custGeom>
            <a:avLst/>
            <a:gdLst/>
            <a:ahLst/>
            <a:cxnLst/>
            <a:rect l="l" t="t" r="r" b="b"/>
            <a:pathLst>
              <a:path w="1295468" h="744894">
                <a:moveTo>
                  <a:pt x="0" y="0"/>
                </a:moveTo>
                <a:lnTo>
                  <a:pt x="1295468" y="0"/>
                </a:lnTo>
                <a:lnTo>
                  <a:pt x="1295468" y="744894"/>
                </a:lnTo>
                <a:lnTo>
                  <a:pt x="0" y="74489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72" name="Freeform 3">
            <a:extLst>
              <a:ext uri="{FF2B5EF4-FFF2-40B4-BE49-F238E27FC236}">
                <a16:creationId xmlns:a16="http://schemas.microsoft.com/office/drawing/2014/main" id="{B582D5D1-C88F-48FD-976D-E8710E25A7CC}"/>
              </a:ext>
            </a:extLst>
          </p:cNvPr>
          <p:cNvSpPr/>
          <p:nvPr/>
        </p:nvSpPr>
        <p:spPr>
          <a:xfrm>
            <a:off x="6598316" y="3870403"/>
            <a:ext cx="226315" cy="194251"/>
          </a:xfrm>
          <a:custGeom>
            <a:avLst/>
            <a:gdLst/>
            <a:ahLst/>
            <a:cxnLst/>
            <a:rect l="l" t="t" r="r" b="b"/>
            <a:pathLst>
              <a:path w="1295468" h="744894">
                <a:moveTo>
                  <a:pt x="0" y="0"/>
                </a:moveTo>
                <a:lnTo>
                  <a:pt x="1295468" y="0"/>
                </a:lnTo>
                <a:lnTo>
                  <a:pt x="1295468" y="744894"/>
                </a:lnTo>
                <a:lnTo>
                  <a:pt x="0" y="74489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73" name="Freeform 4">
            <a:extLst>
              <a:ext uri="{FF2B5EF4-FFF2-40B4-BE49-F238E27FC236}">
                <a16:creationId xmlns:a16="http://schemas.microsoft.com/office/drawing/2014/main" id="{B4DCD88C-74FC-4834-97BF-8FFA6A18FAD8}"/>
              </a:ext>
            </a:extLst>
          </p:cNvPr>
          <p:cNvSpPr/>
          <p:nvPr/>
        </p:nvSpPr>
        <p:spPr>
          <a:xfrm>
            <a:off x="8778239" y="4834392"/>
            <a:ext cx="303815" cy="153483"/>
          </a:xfrm>
          <a:custGeom>
            <a:avLst/>
            <a:gdLst/>
            <a:ahLst/>
            <a:cxnLst/>
            <a:rect l="l" t="t" r="r" b="b"/>
            <a:pathLst>
              <a:path w="1204602" h="692646">
                <a:moveTo>
                  <a:pt x="0" y="0"/>
                </a:moveTo>
                <a:lnTo>
                  <a:pt x="1204602" y="0"/>
                </a:lnTo>
                <a:lnTo>
                  <a:pt x="1204602" y="692646"/>
                </a:lnTo>
                <a:lnTo>
                  <a:pt x="0" y="69264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74" name="Freeform 4">
            <a:extLst>
              <a:ext uri="{FF2B5EF4-FFF2-40B4-BE49-F238E27FC236}">
                <a16:creationId xmlns:a16="http://schemas.microsoft.com/office/drawing/2014/main" id="{61BCB816-5852-45CC-A9EF-705E60ECE89D}"/>
              </a:ext>
            </a:extLst>
          </p:cNvPr>
          <p:cNvSpPr/>
          <p:nvPr/>
        </p:nvSpPr>
        <p:spPr>
          <a:xfrm>
            <a:off x="8930146" y="5129730"/>
            <a:ext cx="303815" cy="153483"/>
          </a:xfrm>
          <a:custGeom>
            <a:avLst/>
            <a:gdLst/>
            <a:ahLst/>
            <a:cxnLst/>
            <a:rect l="l" t="t" r="r" b="b"/>
            <a:pathLst>
              <a:path w="1204602" h="692646">
                <a:moveTo>
                  <a:pt x="0" y="0"/>
                </a:moveTo>
                <a:lnTo>
                  <a:pt x="1204602" y="0"/>
                </a:lnTo>
                <a:lnTo>
                  <a:pt x="1204602" y="692646"/>
                </a:lnTo>
                <a:lnTo>
                  <a:pt x="0" y="69264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75" name="Freeform 4">
            <a:extLst>
              <a:ext uri="{FF2B5EF4-FFF2-40B4-BE49-F238E27FC236}">
                <a16:creationId xmlns:a16="http://schemas.microsoft.com/office/drawing/2014/main" id="{A4F9175F-FD90-4C43-AC18-E88F9E11E3DB}"/>
              </a:ext>
            </a:extLst>
          </p:cNvPr>
          <p:cNvSpPr/>
          <p:nvPr/>
        </p:nvSpPr>
        <p:spPr>
          <a:xfrm>
            <a:off x="8519799" y="5258578"/>
            <a:ext cx="303815" cy="153483"/>
          </a:xfrm>
          <a:custGeom>
            <a:avLst/>
            <a:gdLst/>
            <a:ahLst/>
            <a:cxnLst/>
            <a:rect l="l" t="t" r="r" b="b"/>
            <a:pathLst>
              <a:path w="1204602" h="692646">
                <a:moveTo>
                  <a:pt x="0" y="0"/>
                </a:moveTo>
                <a:lnTo>
                  <a:pt x="1204602" y="0"/>
                </a:lnTo>
                <a:lnTo>
                  <a:pt x="1204602" y="692646"/>
                </a:lnTo>
                <a:lnTo>
                  <a:pt x="0" y="69264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76" name="Freeform 4">
            <a:extLst>
              <a:ext uri="{FF2B5EF4-FFF2-40B4-BE49-F238E27FC236}">
                <a16:creationId xmlns:a16="http://schemas.microsoft.com/office/drawing/2014/main" id="{8AEC7B8A-771C-4598-9985-76308DF48E79}"/>
              </a:ext>
            </a:extLst>
          </p:cNvPr>
          <p:cNvSpPr/>
          <p:nvPr/>
        </p:nvSpPr>
        <p:spPr>
          <a:xfrm>
            <a:off x="8314496" y="4969743"/>
            <a:ext cx="303815" cy="153483"/>
          </a:xfrm>
          <a:custGeom>
            <a:avLst/>
            <a:gdLst/>
            <a:ahLst/>
            <a:cxnLst/>
            <a:rect l="l" t="t" r="r" b="b"/>
            <a:pathLst>
              <a:path w="1204602" h="692646">
                <a:moveTo>
                  <a:pt x="0" y="0"/>
                </a:moveTo>
                <a:lnTo>
                  <a:pt x="1204602" y="0"/>
                </a:lnTo>
                <a:lnTo>
                  <a:pt x="1204602" y="692646"/>
                </a:lnTo>
                <a:lnTo>
                  <a:pt x="0" y="69264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77" name="Freeform 2">
            <a:extLst>
              <a:ext uri="{FF2B5EF4-FFF2-40B4-BE49-F238E27FC236}">
                <a16:creationId xmlns:a16="http://schemas.microsoft.com/office/drawing/2014/main" id="{2C2562F2-537E-400C-9A8A-3942E9E5ACED}"/>
              </a:ext>
            </a:extLst>
          </p:cNvPr>
          <p:cNvSpPr/>
          <p:nvPr/>
        </p:nvSpPr>
        <p:spPr>
          <a:xfrm>
            <a:off x="10130946" y="3061653"/>
            <a:ext cx="286925" cy="138907"/>
          </a:xfrm>
          <a:custGeom>
            <a:avLst/>
            <a:gdLst/>
            <a:ahLst/>
            <a:cxnLst/>
            <a:rect l="l" t="t" r="r" b="b"/>
            <a:pathLst>
              <a:path w="1108199" h="637214">
                <a:moveTo>
                  <a:pt x="0" y="0"/>
                </a:moveTo>
                <a:lnTo>
                  <a:pt x="1108199" y="0"/>
                </a:lnTo>
                <a:lnTo>
                  <a:pt x="1108199" y="637214"/>
                </a:lnTo>
                <a:lnTo>
                  <a:pt x="0" y="637214"/>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78" name="Freeform 2">
            <a:extLst>
              <a:ext uri="{FF2B5EF4-FFF2-40B4-BE49-F238E27FC236}">
                <a16:creationId xmlns:a16="http://schemas.microsoft.com/office/drawing/2014/main" id="{A58A5F71-683A-4AD2-B010-12A7F0079FCD}"/>
              </a:ext>
            </a:extLst>
          </p:cNvPr>
          <p:cNvSpPr/>
          <p:nvPr/>
        </p:nvSpPr>
        <p:spPr>
          <a:xfrm>
            <a:off x="10451305" y="3234094"/>
            <a:ext cx="286925" cy="138907"/>
          </a:xfrm>
          <a:custGeom>
            <a:avLst/>
            <a:gdLst/>
            <a:ahLst/>
            <a:cxnLst/>
            <a:rect l="l" t="t" r="r" b="b"/>
            <a:pathLst>
              <a:path w="1108199" h="637214">
                <a:moveTo>
                  <a:pt x="0" y="0"/>
                </a:moveTo>
                <a:lnTo>
                  <a:pt x="1108199" y="0"/>
                </a:lnTo>
                <a:lnTo>
                  <a:pt x="1108199" y="637214"/>
                </a:lnTo>
                <a:lnTo>
                  <a:pt x="0" y="637214"/>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79" name="Freeform 2">
            <a:extLst>
              <a:ext uri="{FF2B5EF4-FFF2-40B4-BE49-F238E27FC236}">
                <a16:creationId xmlns:a16="http://schemas.microsoft.com/office/drawing/2014/main" id="{2BF13F59-5D80-4943-9BD0-C2FFEDE1BD0B}"/>
              </a:ext>
            </a:extLst>
          </p:cNvPr>
          <p:cNvSpPr/>
          <p:nvPr/>
        </p:nvSpPr>
        <p:spPr>
          <a:xfrm>
            <a:off x="9811878" y="3221084"/>
            <a:ext cx="286925" cy="138907"/>
          </a:xfrm>
          <a:custGeom>
            <a:avLst/>
            <a:gdLst/>
            <a:ahLst/>
            <a:cxnLst/>
            <a:rect l="l" t="t" r="r" b="b"/>
            <a:pathLst>
              <a:path w="1108199" h="637214">
                <a:moveTo>
                  <a:pt x="0" y="0"/>
                </a:moveTo>
                <a:lnTo>
                  <a:pt x="1108199" y="0"/>
                </a:lnTo>
                <a:lnTo>
                  <a:pt x="1108199" y="637214"/>
                </a:lnTo>
                <a:lnTo>
                  <a:pt x="0" y="637214"/>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80" name="Freeform 2">
            <a:extLst>
              <a:ext uri="{FF2B5EF4-FFF2-40B4-BE49-F238E27FC236}">
                <a16:creationId xmlns:a16="http://schemas.microsoft.com/office/drawing/2014/main" id="{D94011E1-2557-457E-AB42-0F6229DE92CC}"/>
              </a:ext>
            </a:extLst>
          </p:cNvPr>
          <p:cNvSpPr/>
          <p:nvPr/>
        </p:nvSpPr>
        <p:spPr>
          <a:xfrm>
            <a:off x="10098803" y="3465686"/>
            <a:ext cx="286925" cy="111077"/>
          </a:xfrm>
          <a:custGeom>
            <a:avLst/>
            <a:gdLst/>
            <a:ahLst/>
            <a:cxnLst/>
            <a:rect l="l" t="t" r="r" b="b"/>
            <a:pathLst>
              <a:path w="1108199" h="637214">
                <a:moveTo>
                  <a:pt x="0" y="0"/>
                </a:moveTo>
                <a:lnTo>
                  <a:pt x="1108199" y="0"/>
                </a:lnTo>
                <a:lnTo>
                  <a:pt x="1108199" y="637214"/>
                </a:lnTo>
                <a:lnTo>
                  <a:pt x="0" y="637214"/>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2" name="ZoneTexte 1">
            <a:extLst>
              <a:ext uri="{FF2B5EF4-FFF2-40B4-BE49-F238E27FC236}">
                <a16:creationId xmlns:a16="http://schemas.microsoft.com/office/drawing/2014/main" id="{AA2567FF-7B72-4F41-BA1B-0E257B47798B}"/>
              </a:ext>
            </a:extLst>
          </p:cNvPr>
          <p:cNvSpPr txBox="1"/>
          <p:nvPr/>
        </p:nvSpPr>
        <p:spPr>
          <a:xfrm>
            <a:off x="6486547" y="3629815"/>
            <a:ext cx="495965" cy="276999"/>
          </a:xfrm>
          <a:prstGeom prst="rect">
            <a:avLst/>
          </a:prstGeom>
          <a:noFill/>
        </p:spPr>
        <p:txBody>
          <a:bodyPr wrap="square" rtlCol="0">
            <a:spAutoFit/>
          </a:bodyPr>
          <a:lstStyle/>
          <a:p>
            <a:r>
              <a:rPr lang="fr-FR" sz="1200" dirty="0"/>
              <a:t>1pt</a:t>
            </a:r>
          </a:p>
        </p:txBody>
      </p:sp>
      <p:sp>
        <p:nvSpPr>
          <p:cNvPr id="81" name="ZoneTexte 80">
            <a:extLst>
              <a:ext uri="{FF2B5EF4-FFF2-40B4-BE49-F238E27FC236}">
                <a16:creationId xmlns:a16="http://schemas.microsoft.com/office/drawing/2014/main" id="{E26FFCA8-8637-4F4C-A403-8BD67264747D}"/>
              </a:ext>
            </a:extLst>
          </p:cNvPr>
          <p:cNvSpPr txBox="1"/>
          <p:nvPr/>
        </p:nvSpPr>
        <p:spPr>
          <a:xfrm>
            <a:off x="8575631" y="4936134"/>
            <a:ext cx="495965" cy="276999"/>
          </a:xfrm>
          <a:prstGeom prst="rect">
            <a:avLst/>
          </a:prstGeom>
          <a:noFill/>
        </p:spPr>
        <p:txBody>
          <a:bodyPr wrap="square" rtlCol="0">
            <a:spAutoFit/>
          </a:bodyPr>
          <a:lstStyle/>
          <a:p>
            <a:r>
              <a:rPr lang="fr-FR" sz="1200" dirty="0"/>
              <a:t>2pts</a:t>
            </a:r>
          </a:p>
        </p:txBody>
      </p:sp>
      <p:sp>
        <p:nvSpPr>
          <p:cNvPr id="82" name="ZoneTexte 81">
            <a:extLst>
              <a:ext uri="{FF2B5EF4-FFF2-40B4-BE49-F238E27FC236}">
                <a16:creationId xmlns:a16="http://schemas.microsoft.com/office/drawing/2014/main" id="{3103B1A5-6960-4EA1-872B-36E5B0FF9243}"/>
              </a:ext>
            </a:extLst>
          </p:cNvPr>
          <p:cNvSpPr txBox="1"/>
          <p:nvPr/>
        </p:nvSpPr>
        <p:spPr>
          <a:xfrm>
            <a:off x="10042738" y="3201286"/>
            <a:ext cx="495965" cy="276999"/>
          </a:xfrm>
          <a:prstGeom prst="rect">
            <a:avLst/>
          </a:prstGeom>
          <a:noFill/>
        </p:spPr>
        <p:txBody>
          <a:bodyPr wrap="square" rtlCol="0">
            <a:spAutoFit/>
          </a:bodyPr>
          <a:lstStyle/>
          <a:p>
            <a:r>
              <a:rPr lang="fr-FR" sz="1200" dirty="0"/>
              <a:t>3pts</a:t>
            </a:r>
          </a:p>
        </p:txBody>
      </p:sp>
      <p:sp>
        <p:nvSpPr>
          <p:cNvPr id="83" name="Arc 82">
            <a:extLst>
              <a:ext uri="{FF2B5EF4-FFF2-40B4-BE49-F238E27FC236}">
                <a16:creationId xmlns:a16="http://schemas.microsoft.com/office/drawing/2014/main" id="{6E50AA18-3EEF-4253-8AA1-6491BC67C6B8}"/>
              </a:ext>
            </a:extLst>
          </p:cNvPr>
          <p:cNvSpPr/>
          <p:nvPr/>
        </p:nvSpPr>
        <p:spPr>
          <a:xfrm rot="16428926">
            <a:off x="5906597" y="3205805"/>
            <a:ext cx="784083" cy="1002030"/>
          </a:xfrm>
          <a:prstGeom prst="arc">
            <a:avLst>
              <a:gd name="adj1" fmla="val 16121782"/>
              <a:gd name="adj2" fmla="val 5654049"/>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fr-FR"/>
          </a:p>
        </p:txBody>
      </p:sp>
      <p:cxnSp>
        <p:nvCxnSpPr>
          <p:cNvPr id="84" name="Connecteur droit 83">
            <a:extLst>
              <a:ext uri="{FF2B5EF4-FFF2-40B4-BE49-F238E27FC236}">
                <a16:creationId xmlns:a16="http://schemas.microsoft.com/office/drawing/2014/main" id="{DAC533F2-CEC9-4DA5-998B-0012C5733FA6}"/>
              </a:ext>
            </a:extLst>
          </p:cNvPr>
          <p:cNvCxnSpPr/>
          <p:nvPr/>
        </p:nvCxnSpPr>
        <p:spPr>
          <a:xfrm>
            <a:off x="5652002" y="2363420"/>
            <a:ext cx="0" cy="3086787"/>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0684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 coins arrondis 5">
            <a:extLst>
              <a:ext uri="{FF2B5EF4-FFF2-40B4-BE49-F238E27FC236}">
                <a16:creationId xmlns:a16="http://schemas.microsoft.com/office/drawing/2014/main" id="{8EBFE2DE-1788-4BE5-9AFC-8C3E7281B9BF}"/>
              </a:ext>
            </a:extLst>
          </p:cNvPr>
          <p:cNvSpPr/>
          <p:nvPr/>
        </p:nvSpPr>
        <p:spPr>
          <a:xfrm>
            <a:off x="2464904" y="206906"/>
            <a:ext cx="9334832" cy="11454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i="1" dirty="0"/>
              <a:t>Journée nationale du sport scolaire</a:t>
            </a:r>
          </a:p>
          <a:p>
            <a:r>
              <a:rPr lang="fr-FR" sz="2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La balle ovale en route vers 2027 ! </a:t>
            </a:r>
          </a:p>
        </p:txBody>
      </p:sp>
      <p:sp>
        <p:nvSpPr>
          <p:cNvPr id="7" name="Rectangle : coins arrondis 6">
            <a:extLst>
              <a:ext uri="{FF2B5EF4-FFF2-40B4-BE49-F238E27FC236}">
                <a16:creationId xmlns:a16="http://schemas.microsoft.com/office/drawing/2014/main" id="{638D9F57-D27F-498F-9D1E-E8ECE82D47A6}"/>
              </a:ext>
            </a:extLst>
          </p:cNvPr>
          <p:cNvSpPr/>
          <p:nvPr/>
        </p:nvSpPr>
        <p:spPr>
          <a:xfrm>
            <a:off x="433344" y="1592543"/>
            <a:ext cx="3813975" cy="8826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u="sng" dirty="0"/>
              <a:t>Matériel </a:t>
            </a:r>
            <a:r>
              <a:rPr lang="fr-FR" sz="1400" dirty="0"/>
              <a:t>:</a:t>
            </a:r>
          </a:p>
          <a:p>
            <a:r>
              <a:rPr lang="fr-FR" sz="1200" dirty="0"/>
              <a:t>2 coupelles pour matérialiser le départ</a:t>
            </a:r>
          </a:p>
          <a:p>
            <a:r>
              <a:rPr lang="fr-FR" sz="1200" dirty="0"/>
              <a:t>4 cerceaux de 2 couleurs différentes</a:t>
            </a:r>
          </a:p>
          <a:p>
            <a:r>
              <a:rPr lang="fr-FR" sz="1200" dirty="0"/>
              <a:t>2 ballons</a:t>
            </a:r>
            <a:endParaRPr lang="fr-FR" sz="1400" dirty="0"/>
          </a:p>
          <a:p>
            <a:r>
              <a:rPr lang="fr-FR" sz="1400" dirty="0"/>
              <a:t> </a:t>
            </a:r>
          </a:p>
        </p:txBody>
      </p:sp>
      <p:sp>
        <p:nvSpPr>
          <p:cNvPr id="8" name="Rectangle : coins arrondis 7">
            <a:extLst>
              <a:ext uri="{FF2B5EF4-FFF2-40B4-BE49-F238E27FC236}">
                <a16:creationId xmlns:a16="http://schemas.microsoft.com/office/drawing/2014/main" id="{35446518-F5F5-4AD4-A9B6-3690221E5610}"/>
              </a:ext>
            </a:extLst>
          </p:cNvPr>
          <p:cNvSpPr/>
          <p:nvPr/>
        </p:nvSpPr>
        <p:spPr>
          <a:xfrm>
            <a:off x="4743284" y="1976528"/>
            <a:ext cx="6582350" cy="430960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9" name="Rectangle : coins arrondis 8">
            <a:extLst>
              <a:ext uri="{FF2B5EF4-FFF2-40B4-BE49-F238E27FC236}">
                <a16:creationId xmlns:a16="http://schemas.microsoft.com/office/drawing/2014/main" id="{51A18ADB-1D6B-4188-97CB-309F643820C1}"/>
              </a:ext>
            </a:extLst>
          </p:cNvPr>
          <p:cNvSpPr/>
          <p:nvPr/>
        </p:nvSpPr>
        <p:spPr>
          <a:xfrm>
            <a:off x="429530" y="2526980"/>
            <a:ext cx="3813975" cy="12737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u="sng" dirty="0"/>
              <a:t>Installation- préparation </a:t>
            </a:r>
            <a:r>
              <a:rPr lang="fr-FR" sz="1400" dirty="0"/>
              <a:t>:</a:t>
            </a:r>
          </a:p>
          <a:p>
            <a:r>
              <a:rPr lang="fr-FR" sz="1200" dirty="0">
                <a:solidFill>
                  <a:schemeClr val="bg1"/>
                </a:solidFill>
              </a:rPr>
              <a:t>Espace goudronné ou espace herbeux </a:t>
            </a:r>
          </a:p>
          <a:p>
            <a:r>
              <a:rPr lang="fr-FR" sz="1200" dirty="0">
                <a:solidFill>
                  <a:schemeClr val="bg1"/>
                </a:solidFill>
              </a:rPr>
              <a:t>Délimiter un point de départ avec des coupelles</a:t>
            </a:r>
          </a:p>
          <a:p>
            <a:r>
              <a:rPr lang="fr-FR" sz="1200" dirty="0">
                <a:solidFill>
                  <a:schemeClr val="bg1"/>
                </a:solidFill>
              </a:rPr>
              <a:t>2 cerceaux d’une même couleur placés à égale distance des plots de départ</a:t>
            </a:r>
          </a:p>
          <a:p>
            <a:r>
              <a:rPr lang="fr-FR" sz="1200" dirty="0">
                <a:solidFill>
                  <a:schemeClr val="bg1"/>
                </a:solidFill>
              </a:rPr>
              <a:t>Les élèves sont répartis en équipes</a:t>
            </a:r>
          </a:p>
          <a:p>
            <a:endParaRPr lang="fr-FR" sz="1200" i="1" dirty="0">
              <a:solidFill>
                <a:schemeClr val="bg1"/>
              </a:solidFill>
            </a:endParaRPr>
          </a:p>
        </p:txBody>
      </p:sp>
      <p:sp>
        <p:nvSpPr>
          <p:cNvPr id="10" name="Rectangle : coins arrondis 9">
            <a:extLst>
              <a:ext uri="{FF2B5EF4-FFF2-40B4-BE49-F238E27FC236}">
                <a16:creationId xmlns:a16="http://schemas.microsoft.com/office/drawing/2014/main" id="{66F11A6A-3239-4654-89EA-82EA61FE5BBD}"/>
              </a:ext>
            </a:extLst>
          </p:cNvPr>
          <p:cNvSpPr/>
          <p:nvPr/>
        </p:nvSpPr>
        <p:spPr>
          <a:xfrm>
            <a:off x="414463" y="3850489"/>
            <a:ext cx="3813975" cy="17957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u="sng" dirty="0"/>
              <a:t>Consignes</a:t>
            </a:r>
            <a:r>
              <a:rPr lang="fr-FR" sz="1400" dirty="0"/>
              <a:t> :</a:t>
            </a:r>
          </a:p>
          <a:p>
            <a:r>
              <a:rPr lang="fr-FR" sz="1200" dirty="0"/>
              <a:t>A l’annonce de la couleur, le 1</a:t>
            </a:r>
            <a:r>
              <a:rPr lang="fr-FR" sz="1200" baseline="30000" dirty="0"/>
              <a:t>er</a:t>
            </a:r>
            <a:r>
              <a:rPr lang="fr-FR" sz="1200" dirty="0"/>
              <a:t> élève  de chaque équipe ramasse le ballon posé dans la coupelle et va le plus rapidement possible poser le ballon dans le cerceau de la couleur demandée. Le joueur qui pose le ballon en premier dans la zone marque 1 point.</a:t>
            </a:r>
          </a:p>
          <a:p>
            <a:r>
              <a:rPr lang="fr-FR" sz="1200" dirty="0"/>
              <a:t>Variante : le joueur 1 pose le ballon, va taper la main du jouer 2 qui récupère la ballon. Le point est marqué lorsque le ballon est posé au point de départ.</a:t>
            </a:r>
          </a:p>
          <a:p>
            <a:endParaRPr lang="fr-FR" sz="1200" dirty="0"/>
          </a:p>
        </p:txBody>
      </p:sp>
      <p:sp>
        <p:nvSpPr>
          <p:cNvPr id="11" name="Rectangle : coins arrondis 10">
            <a:extLst>
              <a:ext uri="{FF2B5EF4-FFF2-40B4-BE49-F238E27FC236}">
                <a16:creationId xmlns:a16="http://schemas.microsoft.com/office/drawing/2014/main" id="{B518BE67-2820-44E2-AB05-7C5DB082A605}"/>
              </a:ext>
            </a:extLst>
          </p:cNvPr>
          <p:cNvSpPr/>
          <p:nvPr/>
        </p:nvSpPr>
        <p:spPr>
          <a:xfrm>
            <a:off x="414463" y="5707440"/>
            <a:ext cx="3813975" cy="9382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u="sng" dirty="0"/>
              <a:t>Evolutions- variables </a:t>
            </a:r>
            <a:r>
              <a:rPr lang="fr-FR" sz="1400" dirty="0"/>
              <a:t>: </a:t>
            </a:r>
          </a:p>
          <a:p>
            <a:r>
              <a:rPr lang="fr-FR" sz="1400" dirty="0"/>
              <a:t>C1 : départ avec ballon / distance de marque</a:t>
            </a:r>
          </a:p>
          <a:p>
            <a:r>
              <a:rPr lang="fr-FR" sz="1400" dirty="0"/>
              <a:t>C2 : avec la variante retour</a:t>
            </a:r>
          </a:p>
          <a:p>
            <a:r>
              <a:rPr lang="fr-FR" sz="1400" dirty="0"/>
              <a:t>C3 : départ assis</a:t>
            </a:r>
          </a:p>
          <a:p>
            <a:endParaRPr lang="fr-FR" sz="1400" dirty="0"/>
          </a:p>
        </p:txBody>
      </p:sp>
      <p:pic>
        <p:nvPicPr>
          <p:cNvPr id="58" name="Image 57">
            <a:extLst>
              <a:ext uri="{FF2B5EF4-FFF2-40B4-BE49-F238E27FC236}">
                <a16:creationId xmlns:a16="http://schemas.microsoft.com/office/drawing/2014/main" id="{834E4C93-8A28-4B67-B4C2-5E5AF2E906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607" y="388367"/>
            <a:ext cx="2084724" cy="719434"/>
          </a:xfrm>
          <a:prstGeom prst="rect">
            <a:avLst/>
          </a:prstGeom>
        </p:spPr>
      </p:pic>
      <p:sp>
        <p:nvSpPr>
          <p:cNvPr id="33" name="Freeform 18">
            <a:extLst>
              <a:ext uri="{FF2B5EF4-FFF2-40B4-BE49-F238E27FC236}">
                <a16:creationId xmlns:a16="http://schemas.microsoft.com/office/drawing/2014/main" id="{FB3608E4-561F-4297-8391-A77F7C157C2F}"/>
              </a:ext>
            </a:extLst>
          </p:cNvPr>
          <p:cNvSpPr/>
          <p:nvPr/>
        </p:nvSpPr>
        <p:spPr>
          <a:xfrm>
            <a:off x="8176499" y="5580710"/>
            <a:ext cx="999217" cy="253459"/>
          </a:xfrm>
          <a:custGeom>
            <a:avLst/>
            <a:gdLst/>
            <a:ahLst/>
            <a:cxnLst/>
            <a:rect l="l" t="t" r="r" b="b"/>
            <a:pathLst>
              <a:path w="2168613" h="715642">
                <a:moveTo>
                  <a:pt x="0" y="0"/>
                </a:moveTo>
                <a:lnTo>
                  <a:pt x="2168614" y="0"/>
                </a:lnTo>
                <a:lnTo>
                  <a:pt x="2168614" y="715642"/>
                </a:lnTo>
                <a:lnTo>
                  <a:pt x="0" y="715642"/>
                </a:lnTo>
                <a:lnTo>
                  <a:pt x="0" y="0"/>
                </a:lnTo>
                <a:close/>
              </a:path>
            </a:pathLst>
          </a:custGeom>
          <a:blipFill>
            <a:blip r:embed="rId3"/>
            <a:stretch>
              <a:fillRect/>
            </a:stretch>
          </a:blipFill>
        </p:spPr>
      </p:sp>
      <p:sp>
        <p:nvSpPr>
          <p:cNvPr id="34" name="Freeform 18">
            <a:extLst>
              <a:ext uri="{FF2B5EF4-FFF2-40B4-BE49-F238E27FC236}">
                <a16:creationId xmlns:a16="http://schemas.microsoft.com/office/drawing/2014/main" id="{822B4C48-760C-4F89-921F-00E012D93C30}"/>
              </a:ext>
            </a:extLst>
          </p:cNvPr>
          <p:cNvSpPr/>
          <p:nvPr/>
        </p:nvSpPr>
        <p:spPr>
          <a:xfrm>
            <a:off x="6936121" y="5622335"/>
            <a:ext cx="999217" cy="253459"/>
          </a:xfrm>
          <a:custGeom>
            <a:avLst/>
            <a:gdLst/>
            <a:ahLst/>
            <a:cxnLst/>
            <a:rect l="l" t="t" r="r" b="b"/>
            <a:pathLst>
              <a:path w="2168613" h="715642">
                <a:moveTo>
                  <a:pt x="0" y="0"/>
                </a:moveTo>
                <a:lnTo>
                  <a:pt x="2168614" y="0"/>
                </a:lnTo>
                <a:lnTo>
                  <a:pt x="2168614" y="715642"/>
                </a:lnTo>
                <a:lnTo>
                  <a:pt x="0" y="715642"/>
                </a:lnTo>
                <a:lnTo>
                  <a:pt x="0" y="0"/>
                </a:lnTo>
                <a:close/>
              </a:path>
            </a:pathLst>
          </a:custGeom>
          <a:blipFill>
            <a:blip r:embed="rId3"/>
            <a:stretch>
              <a:fillRect/>
            </a:stretch>
          </a:blipFill>
        </p:spPr>
      </p:sp>
      <p:sp>
        <p:nvSpPr>
          <p:cNvPr id="35" name="Freeform 19">
            <a:extLst>
              <a:ext uri="{FF2B5EF4-FFF2-40B4-BE49-F238E27FC236}">
                <a16:creationId xmlns:a16="http://schemas.microsoft.com/office/drawing/2014/main" id="{0EB9D3AE-16FE-4EDF-B966-A569BE4F7468}"/>
              </a:ext>
            </a:extLst>
          </p:cNvPr>
          <p:cNvSpPr/>
          <p:nvPr/>
        </p:nvSpPr>
        <p:spPr>
          <a:xfrm>
            <a:off x="6878267" y="2426605"/>
            <a:ext cx="1009395" cy="272357"/>
          </a:xfrm>
          <a:custGeom>
            <a:avLst/>
            <a:gdLst/>
            <a:ahLst/>
            <a:cxnLst/>
            <a:rect l="l" t="t" r="r" b="b"/>
            <a:pathLst>
              <a:path w="2168613" h="715642">
                <a:moveTo>
                  <a:pt x="0" y="0"/>
                </a:moveTo>
                <a:lnTo>
                  <a:pt x="2168613" y="0"/>
                </a:lnTo>
                <a:lnTo>
                  <a:pt x="2168613" y="715642"/>
                </a:lnTo>
                <a:lnTo>
                  <a:pt x="0" y="715642"/>
                </a:lnTo>
                <a:lnTo>
                  <a:pt x="0" y="0"/>
                </a:lnTo>
                <a:close/>
              </a:path>
            </a:pathLst>
          </a:custGeom>
          <a:blipFill>
            <a:blip r:embed="rId4"/>
            <a:stretch>
              <a:fillRect/>
            </a:stretch>
          </a:blipFill>
        </p:spPr>
      </p:sp>
      <p:sp>
        <p:nvSpPr>
          <p:cNvPr id="36" name="Freeform 19">
            <a:extLst>
              <a:ext uri="{FF2B5EF4-FFF2-40B4-BE49-F238E27FC236}">
                <a16:creationId xmlns:a16="http://schemas.microsoft.com/office/drawing/2014/main" id="{DEE4BD73-C977-4DE2-80C8-17DB1BDBFD61}"/>
              </a:ext>
            </a:extLst>
          </p:cNvPr>
          <p:cNvSpPr/>
          <p:nvPr/>
        </p:nvSpPr>
        <p:spPr>
          <a:xfrm>
            <a:off x="7935338" y="2426605"/>
            <a:ext cx="1009395" cy="272357"/>
          </a:xfrm>
          <a:custGeom>
            <a:avLst/>
            <a:gdLst/>
            <a:ahLst/>
            <a:cxnLst/>
            <a:rect l="l" t="t" r="r" b="b"/>
            <a:pathLst>
              <a:path w="2168613" h="715642">
                <a:moveTo>
                  <a:pt x="0" y="0"/>
                </a:moveTo>
                <a:lnTo>
                  <a:pt x="2168613" y="0"/>
                </a:lnTo>
                <a:lnTo>
                  <a:pt x="2168613" y="715642"/>
                </a:lnTo>
                <a:lnTo>
                  <a:pt x="0" y="715642"/>
                </a:lnTo>
                <a:lnTo>
                  <a:pt x="0" y="0"/>
                </a:lnTo>
                <a:close/>
              </a:path>
            </a:pathLst>
          </a:custGeom>
          <a:blipFill>
            <a:blip r:embed="rId4"/>
            <a:stretch>
              <a:fillRect/>
            </a:stretch>
          </a:blipFill>
        </p:spPr>
      </p:sp>
      <p:pic>
        <p:nvPicPr>
          <p:cNvPr id="4" name="Image 3">
            <a:extLst>
              <a:ext uri="{FF2B5EF4-FFF2-40B4-BE49-F238E27FC236}">
                <a16:creationId xmlns:a16="http://schemas.microsoft.com/office/drawing/2014/main" id="{2DAF5435-DC18-4C14-BFED-FF3AFFD2B858}"/>
              </a:ext>
            </a:extLst>
          </p:cNvPr>
          <p:cNvPicPr>
            <a:picLocks noChangeAspect="1"/>
          </p:cNvPicPr>
          <p:nvPr/>
        </p:nvPicPr>
        <p:blipFill>
          <a:blip r:embed="rId5"/>
          <a:stretch>
            <a:fillRect/>
          </a:stretch>
        </p:blipFill>
        <p:spPr>
          <a:xfrm>
            <a:off x="5182393" y="5119909"/>
            <a:ext cx="513350" cy="1056676"/>
          </a:xfrm>
          <a:prstGeom prst="rect">
            <a:avLst/>
          </a:prstGeom>
        </p:spPr>
      </p:pic>
      <p:sp>
        <p:nvSpPr>
          <p:cNvPr id="5" name="Bulle narrative : ronde 4">
            <a:extLst>
              <a:ext uri="{FF2B5EF4-FFF2-40B4-BE49-F238E27FC236}">
                <a16:creationId xmlns:a16="http://schemas.microsoft.com/office/drawing/2014/main" id="{4B2E38E7-BB80-4016-BA8D-6E85FD70E8B8}"/>
              </a:ext>
            </a:extLst>
          </p:cNvPr>
          <p:cNvSpPr/>
          <p:nvPr/>
        </p:nvSpPr>
        <p:spPr>
          <a:xfrm>
            <a:off x="5614376" y="4853962"/>
            <a:ext cx="770521" cy="416529"/>
          </a:xfrm>
          <a:prstGeom prst="wedgeEllipseCallout">
            <a:avLst>
              <a:gd name="adj1" fmla="val -61872"/>
              <a:gd name="adj2" fmla="val 5967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1100" i="1" dirty="0"/>
              <a:t>Rouge</a:t>
            </a:r>
          </a:p>
        </p:txBody>
      </p:sp>
      <p:sp>
        <p:nvSpPr>
          <p:cNvPr id="14" name="Flèche : virage 13">
            <a:extLst>
              <a:ext uri="{FF2B5EF4-FFF2-40B4-BE49-F238E27FC236}">
                <a16:creationId xmlns:a16="http://schemas.microsoft.com/office/drawing/2014/main" id="{0A2728B7-F91D-4819-BA54-0D96FBAE682A}"/>
              </a:ext>
            </a:extLst>
          </p:cNvPr>
          <p:cNvSpPr/>
          <p:nvPr/>
        </p:nvSpPr>
        <p:spPr>
          <a:xfrm rot="4235724">
            <a:off x="6207373" y="3955900"/>
            <a:ext cx="524786" cy="357554"/>
          </a:xfrm>
          <a:prstGeom prst="bentArrow">
            <a:avLst/>
          </a:prstGeom>
          <a:solidFill>
            <a:schemeClr val="bg1"/>
          </a:soli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42" name="Flèche : virage 41">
            <a:extLst>
              <a:ext uri="{FF2B5EF4-FFF2-40B4-BE49-F238E27FC236}">
                <a16:creationId xmlns:a16="http://schemas.microsoft.com/office/drawing/2014/main" id="{6C6F3991-2604-4CF1-A50A-0DFC5B1B61E4}"/>
              </a:ext>
            </a:extLst>
          </p:cNvPr>
          <p:cNvSpPr/>
          <p:nvPr/>
        </p:nvSpPr>
        <p:spPr>
          <a:xfrm rot="16929755" flipH="1">
            <a:off x="9035008" y="4016876"/>
            <a:ext cx="524786" cy="357554"/>
          </a:xfrm>
          <a:prstGeom prst="bentArrow">
            <a:avLst/>
          </a:prstGeom>
          <a:solidFill>
            <a:schemeClr val="bg1"/>
          </a:soli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43" name="Freeform 4">
            <a:extLst>
              <a:ext uri="{FF2B5EF4-FFF2-40B4-BE49-F238E27FC236}">
                <a16:creationId xmlns:a16="http://schemas.microsoft.com/office/drawing/2014/main" id="{8F3C2F75-B8EB-4D2F-946E-021C123FC0EA}"/>
              </a:ext>
            </a:extLst>
          </p:cNvPr>
          <p:cNvSpPr/>
          <p:nvPr/>
        </p:nvSpPr>
        <p:spPr>
          <a:xfrm>
            <a:off x="5927676" y="3988623"/>
            <a:ext cx="405581" cy="241215"/>
          </a:xfrm>
          <a:custGeom>
            <a:avLst/>
            <a:gdLst/>
            <a:ahLst/>
            <a:cxnLst/>
            <a:rect l="l" t="t" r="r" b="b"/>
            <a:pathLst>
              <a:path w="1204602" h="692646">
                <a:moveTo>
                  <a:pt x="0" y="0"/>
                </a:moveTo>
                <a:lnTo>
                  <a:pt x="1204602" y="0"/>
                </a:lnTo>
                <a:lnTo>
                  <a:pt x="1204602" y="692646"/>
                </a:lnTo>
                <a:lnTo>
                  <a:pt x="0" y="69264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44" name="Freeform 4">
            <a:extLst>
              <a:ext uri="{FF2B5EF4-FFF2-40B4-BE49-F238E27FC236}">
                <a16:creationId xmlns:a16="http://schemas.microsoft.com/office/drawing/2014/main" id="{C897E642-CFAF-4807-97F7-F236987EF7ED}"/>
              </a:ext>
            </a:extLst>
          </p:cNvPr>
          <p:cNvSpPr/>
          <p:nvPr/>
        </p:nvSpPr>
        <p:spPr>
          <a:xfrm>
            <a:off x="9451429" y="4010723"/>
            <a:ext cx="405581" cy="241215"/>
          </a:xfrm>
          <a:custGeom>
            <a:avLst/>
            <a:gdLst/>
            <a:ahLst/>
            <a:cxnLst/>
            <a:rect l="l" t="t" r="r" b="b"/>
            <a:pathLst>
              <a:path w="1204602" h="692646">
                <a:moveTo>
                  <a:pt x="0" y="0"/>
                </a:moveTo>
                <a:lnTo>
                  <a:pt x="1204602" y="0"/>
                </a:lnTo>
                <a:lnTo>
                  <a:pt x="1204602" y="692646"/>
                </a:lnTo>
                <a:lnTo>
                  <a:pt x="0" y="69264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45" name="Freeform 16">
            <a:extLst>
              <a:ext uri="{FF2B5EF4-FFF2-40B4-BE49-F238E27FC236}">
                <a16:creationId xmlns:a16="http://schemas.microsoft.com/office/drawing/2014/main" id="{927E6FAA-0F84-4240-81BD-B65CF5156826}"/>
              </a:ext>
            </a:extLst>
          </p:cNvPr>
          <p:cNvSpPr/>
          <p:nvPr/>
        </p:nvSpPr>
        <p:spPr>
          <a:xfrm>
            <a:off x="6025186" y="3749576"/>
            <a:ext cx="377562" cy="317264"/>
          </a:xfrm>
          <a:custGeom>
            <a:avLst/>
            <a:gdLst/>
            <a:ahLst/>
            <a:cxnLst/>
            <a:rect l="l" t="t" r="r" b="b"/>
            <a:pathLst>
              <a:path w="755124" h="721144">
                <a:moveTo>
                  <a:pt x="0" y="0"/>
                </a:moveTo>
                <a:lnTo>
                  <a:pt x="755124" y="0"/>
                </a:lnTo>
                <a:lnTo>
                  <a:pt x="755124" y="721144"/>
                </a:lnTo>
                <a:lnTo>
                  <a:pt x="0" y="72114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46" name="Freeform 16">
            <a:extLst>
              <a:ext uri="{FF2B5EF4-FFF2-40B4-BE49-F238E27FC236}">
                <a16:creationId xmlns:a16="http://schemas.microsoft.com/office/drawing/2014/main" id="{18FEC97A-94F1-4546-B701-E0DF4C8941F9}"/>
              </a:ext>
            </a:extLst>
          </p:cNvPr>
          <p:cNvSpPr/>
          <p:nvPr/>
        </p:nvSpPr>
        <p:spPr>
          <a:xfrm flipH="1">
            <a:off x="9451429" y="3802815"/>
            <a:ext cx="377562" cy="317264"/>
          </a:xfrm>
          <a:custGeom>
            <a:avLst/>
            <a:gdLst/>
            <a:ahLst/>
            <a:cxnLst/>
            <a:rect l="l" t="t" r="r" b="b"/>
            <a:pathLst>
              <a:path w="755124" h="721144">
                <a:moveTo>
                  <a:pt x="0" y="0"/>
                </a:moveTo>
                <a:lnTo>
                  <a:pt x="755124" y="0"/>
                </a:lnTo>
                <a:lnTo>
                  <a:pt x="755124" y="721144"/>
                </a:lnTo>
                <a:lnTo>
                  <a:pt x="0" y="72114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47" name="Freeform 18">
            <a:extLst>
              <a:ext uri="{FF2B5EF4-FFF2-40B4-BE49-F238E27FC236}">
                <a16:creationId xmlns:a16="http://schemas.microsoft.com/office/drawing/2014/main" id="{36968CEB-DBF1-4610-8998-4D763B1EC87D}"/>
              </a:ext>
            </a:extLst>
          </p:cNvPr>
          <p:cNvSpPr/>
          <p:nvPr/>
        </p:nvSpPr>
        <p:spPr>
          <a:xfrm>
            <a:off x="10054009" y="3199704"/>
            <a:ext cx="664121" cy="1205889"/>
          </a:xfrm>
          <a:custGeom>
            <a:avLst/>
            <a:gdLst/>
            <a:ahLst/>
            <a:cxnLst/>
            <a:rect l="l" t="t" r="r" b="b"/>
            <a:pathLst>
              <a:path w="1162642" h="1775027">
                <a:moveTo>
                  <a:pt x="0" y="0"/>
                </a:moveTo>
                <a:lnTo>
                  <a:pt x="1162643" y="0"/>
                </a:lnTo>
                <a:lnTo>
                  <a:pt x="1162643" y="1775026"/>
                </a:lnTo>
                <a:lnTo>
                  <a:pt x="0" y="1775026"/>
                </a:lnTo>
                <a:lnTo>
                  <a:pt x="0" y="0"/>
                </a:lnTo>
                <a:close/>
              </a:path>
            </a:pathLst>
          </a:custGeom>
          <a:blipFill>
            <a:blip r:embed="rId10"/>
            <a:stretch>
              <a:fillRect/>
            </a:stretch>
          </a:blipFill>
        </p:spPr>
      </p:sp>
      <p:sp>
        <p:nvSpPr>
          <p:cNvPr id="49" name="Freeform 4">
            <a:extLst>
              <a:ext uri="{FF2B5EF4-FFF2-40B4-BE49-F238E27FC236}">
                <a16:creationId xmlns:a16="http://schemas.microsoft.com/office/drawing/2014/main" id="{640A8386-6628-4A53-8E40-8C15AE5024C2}"/>
              </a:ext>
            </a:extLst>
          </p:cNvPr>
          <p:cNvSpPr/>
          <p:nvPr/>
        </p:nvSpPr>
        <p:spPr>
          <a:xfrm>
            <a:off x="9701259" y="3190889"/>
            <a:ext cx="642578" cy="1263471"/>
          </a:xfrm>
          <a:custGeom>
            <a:avLst/>
            <a:gdLst/>
            <a:ahLst/>
            <a:cxnLst/>
            <a:rect l="l" t="t" r="r" b="b"/>
            <a:pathLst>
              <a:path w="1369418" h="1928758">
                <a:moveTo>
                  <a:pt x="0" y="0"/>
                </a:moveTo>
                <a:lnTo>
                  <a:pt x="1369418" y="0"/>
                </a:lnTo>
                <a:lnTo>
                  <a:pt x="1369418" y="1928757"/>
                </a:lnTo>
                <a:lnTo>
                  <a:pt x="0" y="1928757"/>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51" name="Freeform 19">
            <a:extLst>
              <a:ext uri="{FF2B5EF4-FFF2-40B4-BE49-F238E27FC236}">
                <a16:creationId xmlns:a16="http://schemas.microsoft.com/office/drawing/2014/main" id="{22096670-F621-43A0-9347-7CABA6FA525E}"/>
              </a:ext>
            </a:extLst>
          </p:cNvPr>
          <p:cNvSpPr/>
          <p:nvPr/>
        </p:nvSpPr>
        <p:spPr>
          <a:xfrm>
            <a:off x="4965251" y="3211808"/>
            <a:ext cx="593313" cy="1136405"/>
          </a:xfrm>
          <a:custGeom>
            <a:avLst/>
            <a:gdLst/>
            <a:ahLst/>
            <a:cxnLst/>
            <a:rect l="l" t="t" r="r" b="b"/>
            <a:pathLst>
              <a:path w="1048937" h="1889976">
                <a:moveTo>
                  <a:pt x="0" y="0"/>
                </a:moveTo>
                <a:lnTo>
                  <a:pt x="1048936" y="0"/>
                </a:lnTo>
                <a:lnTo>
                  <a:pt x="1048936" y="1889976"/>
                </a:lnTo>
                <a:lnTo>
                  <a:pt x="0" y="1889976"/>
                </a:lnTo>
                <a:lnTo>
                  <a:pt x="0" y="0"/>
                </a:lnTo>
                <a:close/>
              </a:path>
            </a:pathLst>
          </a:custGeom>
          <a:blipFill>
            <a:blip r:embed="rId13"/>
            <a:stretch>
              <a:fillRect/>
            </a:stretch>
          </a:blipFill>
        </p:spPr>
      </p:sp>
      <p:sp>
        <p:nvSpPr>
          <p:cNvPr id="48" name="Freeform 23">
            <a:extLst>
              <a:ext uri="{FF2B5EF4-FFF2-40B4-BE49-F238E27FC236}">
                <a16:creationId xmlns:a16="http://schemas.microsoft.com/office/drawing/2014/main" id="{9F10389A-EA6F-4690-BC0C-ADF51D46556E}"/>
              </a:ext>
            </a:extLst>
          </p:cNvPr>
          <p:cNvSpPr/>
          <p:nvPr/>
        </p:nvSpPr>
        <p:spPr>
          <a:xfrm>
            <a:off x="5418047" y="3211808"/>
            <a:ext cx="558876" cy="1312650"/>
          </a:xfrm>
          <a:custGeom>
            <a:avLst/>
            <a:gdLst/>
            <a:ahLst/>
            <a:cxnLst/>
            <a:rect l="l" t="t" r="r" b="b"/>
            <a:pathLst>
              <a:path w="1086205" h="2172410">
                <a:moveTo>
                  <a:pt x="0" y="0"/>
                </a:moveTo>
                <a:lnTo>
                  <a:pt x="1086205" y="0"/>
                </a:lnTo>
                <a:lnTo>
                  <a:pt x="1086205" y="2172409"/>
                </a:lnTo>
                <a:lnTo>
                  <a:pt x="0" y="2172409"/>
                </a:lnTo>
                <a:lnTo>
                  <a:pt x="0" y="0"/>
                </a:lnTo>
                <a:close/>
              </a:path>
            </a:pathLst>
          </a:custGeom>
          <a:blipFill>
            <a:blip r:embed="rId14"/>
            <a:stretch>
              <a:fillRect/>
            </a:stretch>
          </a:blipFill>
        </p:spPr>
      </p:sp>
      <p:sp>
        <p:nvSpPr>
          <p:cNvPr id="50" name="Freeform 25">
            <a:extLst>
              <a:ext uri="{FF2B5EF4-FFF2-40B4-BE49-F238E27FC236}">
                <a16:creationId xmlns:a16="http://schemas.microsoft.com/office/drawing/2014/main" id="{3F0BFAA4-9A41-4660-AFF0-BC4F22BDCE6D}"/>
              </a:ext>
            </a:extLst>
          </p:cNvPr>
          <p:cNvSpPr/>
          <p:nvPr/>
        </p:nvSpPr>
        <p:spPr>
          <a:xfrm>
            <a:off x="4546285" y="3240780"/>
            <a:ext cx="664121" cy="1159016"/>
          </a:xfrm>
          <a:custGeom>
            <a:avLst/>
            <a:gdLst/>
            <a:ahLst/>
            <a:cxnLst/>
            <a:rect l="l" t="t" r="r" b="b"/>
            <a:pathLst>
              <a:path w="1116363" h="1892140">
                <a:moveTo>
                  <a:pt x="0" y="0"/>
                </a:moveTo>
                <a:lnTo>
                  <a:pt x="1116363" y="0"/>
                </a:lnTo>
                <a:lnTo>
                  <a:pt x="1116363" y="1892140"/>
                </a:lnTo>
                <a:lnTo>
                  <a:pt x="0" y="1892140"/>
                </a:lnTo>
                <a:lnTo>
                  <a:pt x="0" y="0"/>
                </a:lnTo>
                <a:close/>
              </a:path>
            </a:pathLst>
          </a:custGeom>
          <a:blipFill>
            <a:blip r:embed="rId15"/>
            <a:stretch>
              <a:fillRect/>
            </a:stretch>
          </a:blipFill>
        </p:spPr>
      </p:sp>
      <p:sp>
        <p:nvSpPr>
          <p:cNvPr id="52" name="Freeform 22">
            <a:extLst>
              <a:ext uri="{FF2B5EF4-FFF2-40B4-BE49-F238E27FC236}">
                <a16:creationId xmlns:a16="http://schemas.microsoft.com/office/drawing/2014/main" id="{1328BE2C-67C6-49E3-A78A-59854ACB5DC7}"/>
              </a:ext>
            </a:extLst>
          </p:cNvPr>
          <p:cNvSpPr/>
          <p:nvPr/>
        </p:nvSpPr>
        <p:spPr>
          <a:xfrm>
            <a:off x="10475953" y="3240780"/>
            <a:ext cx="681678" cy="1229246"/>
          </a:xfrm>
          <a:custGeom>
            <a:avLst/>
            <a:gdLst/>
            <a:ahLst/>
            <a:cxnLst/>
            <a:rect l="l" t="t" r="r" b="b"/>
            <a:pathLst>
              <a:path w="1471041" h="1783080">
                <a:moveTo>
                  <a:pt x="0" y="0"/>
                </a:moveTo>
                <a:lnTo>
                  <a:pt x="1471041" y="0"/>
                </a:lnTo>
                <a:lnTo>
                  <a:pt x="1471041" y="1783080"/>
                </a:lnTo>
                <a:lnTo>
                  <a:pt x="0" y="1783080"/>
                </a:lnTo>
                <a:lnTo>
                  <a:pt x="0" y="0"/>
                </a:lnTo>
                <a:close/>
              </a:path>
            </a:pathLst>
          </a:custGeom>
          <a:blipFill>
            <a:blip r:embed="rId16"/>
            <a:stretch>
              <a:fillRect/>
            </a:stretch>
          </a:blipFill>
        </p:spPr>
      </p:sp>
      <p:sp>
        <p:nvSpPr>
          <p:cNvPr id="29" name="ZoneTexte 28">
            <a:extLst>
              <a:ext uri="{FF2B5EF4-FFF2-40B4-BE49-F238E27FC236}">
                <a16:creationId xmlns:a16="http://schemas.microsoft.com/office/drawing/2014/main" id="{1860CDB2-8404-49DB-9036-9AA2FB9EBED4}"/>
              </a:ext>
            </a:extLst>
          </p:cNvPr>
          <p:cNvSpPr txBox="1"/>
          <p:nvPr/>
        </p:nvSpPr>
        <p:spPr>
          <a:xfrm>
            <a:off x="6658442" y="367519"/>
            <a:ext cx="5141294" cy="984885"/>
          </a:xfrm>
          <a:prstGeom prst="rect">
            <a:avLst/>
          </a:prstGeom>
          <a:noFill/>
        </p:spPr>
        <p:txBody>
          <a:bodyPr wrap="square" rtlCol="0">
            <a:spAutoFit/>
          </a:bodyPr>
          <a:lstStyle/>
          <a:p>
            <a:r>
              <a:rPr lang="fr-FR" sz="2400" b="1" u="sng" dirty="0">
                <a:solidFill>
                  <a:schemeClr val="bg1"/>
                </a:solidFill>
              </a:rPr>
              <a:t>NEWCASTLE – Vitesse Réaction</a:t>
            </a:r>
          </a:p>
          <a:p>
            <a:r>
              <a:rPr lang="fr-FR" dirty="0">
                <a:solidFill>
                  <a:schemeClr val="bg1"/>
                </a:solidFill>
              </a:rPr>
              <a:t>But : </a:t>
            </a:r>
            <a:r>
              <a:rPr lang="fr-FR" sz="1600" b="0" i="0" u="none" strike="noStrike" baseline="0" dirty="0">
                <a:solidFill>
                  <a:schemeClr val="bg1"/>
                </a:solidFill>
              </a:rPr>
              <a:t>aller déposer le ballon le plus vite possible dans la zone de marque (cerceaux) à partir de la couleur annoncée </a:t>
            </a:r>
            <a:endParaRPr lang="fr-FR" dirty="0">
              <a:solidFill>
                <a:schemeClr val="bg1"/>
              </a:solidFill>
            </a:endParaRPr>
          </a:p>
        </p:txBody>
      </p:sp>
    </p:spTree>
    <p:extLst>
      <p:ext uri="{BB962C8B-B14F-4D97-AF65-F5344CB8AC3E}">
        <p14:creationId xmlns:p14="http://schemas.microsoft.com/office/powerpoint/2010/main" val="3782517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 coins arrondis 5">
            <a:extLst>
              <a:ext uri="{FF2B5EF4-FFF2-40B4-BE49-F238E27FC236}">
                <a16:creationId xmlns:a16="http://schemas.microsoft.com/office/drawing/2014/main" id="{8EBFE2DE-1788-4BE5-9AFC-8C3E7281B9BF}"/>
              </a:ext>
            </a:extLst>
          </p:cNvPr>
          <p:cNvSpPr/>
          <p:nvPr/>
        </p:nvSpPr>
        <p:spPr>
          <a:xfrm>
            <a:off x="2464904" y="206906"/>
            <a:ext cx="9334832" cy="11454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i="1" dirty="0"/>
              <a:t>Journée nationale du sport scolaire</a:t>
            </a:r>
          </a:p>
          <a:p>
            <a:r>
              <a:rPr lang="fr-FR" sz="2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La balle ovale en route vers 2027 ! </a:t>
            </a:r>
          </a:p>
        </p:txBody>
      </p:sp>
      <p:sp>
        <p:nvSpPr>
          <p:cNvPr id="7" name="Rectangle : coins arrondis 6">
            <a:extLst>
              <a:ext uri="{FF2B5EF4-FFF2-40B4-BE49-F238E27FC236}">
                <a16:creationId xmlns:a16="http://schemas.microsoft.com/office/drawing/2014/main" id="{638D9F57-D27F-498F-9D1E-E8ECE82D47A6}"/>
              </a:ext>
            </a:extLst>
          </p:cNvPr>
          <p:cNvSpPr/>
          <p:nvPr/>
        </p:nvSpPr>
        <p:spPr>
          <a:xfrm>
            <a:off x="436130" y="1536689"/>
            <a:ext cx="3813975" cy="8826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u="sng" dirty="0"/>
              <a:t>Matériel </a:t>
            </a:r>
            <a:r>
              <a:rPr lang="fr-FR" sz="1400" dirty="0"/>
              <a:t>:</a:t>
            </a:r>
          </a:p>
          <a:p>
            <a:r>
              <a:rPr lang="fr-FR" sz="1200" dirty="0"/>
              <a:t>Des plots</a:t>
            </a:r>
          </a:p>
          <a:p>
            <a:r>
              <a:rPr lang="fr-FR" sz="1200" dirty="0"/>
              <a:t>2 ballons</a:t>
            </a:r>
          </a:p>
          <a:p>
            <a:r>
              <a:rPr lang="fr-FR" sz="1200" dirty="0"/>
              <a:t>Des chasubles</a:t>
            </a:r>
            <a:endParaRPr lang="fr-FR" sz="1400" dirty="0"/>
          </a:p>
          <a:p>
            <a:r>
              <a:rPr lang="fr-FR" sz="1400" dirty="0"/>
              <a:t> </a:t>
            </a:r>
          </a:p>
        </p:txBody>
      </p:sp>
      <p:sp>
        <p:nvSpPr>
          <p:cNvPr id="9" name="Rectangle : coins arrondis 8">
            <a:extLst>
              <a:ext uri="{FF2B5EF4-FFF2-40B4-BE49-F238E27FC236}">
                <a16:creationId xmlns:a16="http://schemas.microsoft.com/office/drawing/2014/main" id="{51A18ADB-1D6B-4188-97CB-309F643820C1}"/>
              </a:ext>
            </a:extLst>
          </p:cNvPr>
          <p:cNvSpPr/>
          <p:nvPr/>
        </p:nvSpPr>
        <p:spPr>
          <a:xfrm>
            <a:off x="403775" y="2484018"/>
            <a:ext cx="3813975" cy="12737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u="sng" dirty="0"/>
              <a:t>Installation- préparation </a:t>
            </a:r>
            <a:r>
              <a:rPr lang="fr-FR" sz="1400" dirty="0"/>
              <a:t>:</a:t>
            </a:r>
          </a:p>
          <a:p>
            <a:r>
              <a:rPr lang="fr-FR" sz="1200" dirty="0">
                <a:solidFill>
                  <a:schemeClr val="bg1"/>
                </a:solidFill>
              </a:rPr>
              <a:t>Espace goudronné ou espace herbeux </a:t>
            </a:r>
          </a:p>
          <a:p>
            <a:r>
              <a:rPr lang="fr-FR" sz="1200" dirty="0">
                <a:solidFill>
                  <a:schemeClr val="bg1"/>
                </a:solidFill>
              </a:rPr>
              <a:t>Délimiter deux terrains avec des plots et une zone d’en-but. </a:t>
            </a:r>
          </a:p>
          <a:p>
            <a:r>
              <a:rPr lang="fr-FR" sz="1200" dirty="0">
                <a:solidFill>
                  <a:schemeClr val="bg1"/>
                </a:solidFill>
              </a:rPr>
              <a:t>Les élèves sont répartis en équipes.</a:t>
            </a:r>
          </a:p>
          <a:p>
            <a:r>
              <a:rPr lang="fr-FR" sz="1200" dirty="0">
                <a:solidFill>
                  <a:schemeClr val="bg1"/>
                </a:solidFill>
              </a:rPr>
              <a:t>1 à 2 équipes par terrain selon le cycle.</a:t>
            </a:r>
          </a:p>
          <a:p>
            <a:endParaRPr lang="fr-FR" sz="1200" i="1" dirty="0">
              <a:solidFill>
                <a:schemeClr val="bg1"/>
              </a:solidFill>
            </a:endParaRPr>
          </a:p>
        </p:txBody>
      </p:sp>
      <p:sp>
        <p:nvSpPr>
          <p:cNvPr id="10" name="Rectangle : coins arrondis 9">
            <a:extLst>
              <a:ext uri="{FF2B5EF4-FFF2-40B4-BE49-F238E27FC236}">
                <a16:creationId xmlns:a16="http://schemas.microsoft.com/office/drawing/2014/main" id="{66F11A6A-3239-4654-89EA-82EA61FE5BBD}"/>
              </a:ext>
            </a:extLst>
          </p:cNvPr>
          <p:cNvSpPr/>
          <p:nvPr/>
        </p:nvSpPr>
        <p:spPr>
          <a:xfrm>
            <a:off x="393052" y="3797410"/>
            <a:ext cx="3813975" cy="101716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u="sng" dirty="0"/>
              <a:t>Consignes</a:t>
            </a:r>
            <a:r>
              <a:rPr lang="fr-FR" sz="1400" dirty="0"/>
              <a:t> :</a:t>
            </a:r>
          </a:p>
          <a:p>
            <a:r>
              <a:rPr lang="fr-FR" sz="1200" dirty="0"/>
              <a:t>Départ en ligne. Faire parvenir le ballon à un capitaine placé dans une zone d’en-but en faisant des passes. Interdiction d’arracher le ballon des mains quand il y a défense.</a:t>
            </a:r>
          </a:p>
          <a:p>
            <a:endParaRPr lang="fr-FR" sz="1200" dirty="0"/>
          </a:p>
        </p:txBody>
      </p:sp>
      <p:sp>
        <p:nvSpPr>
          <p:cNvPr id="11" name="Rectangle : coins arrondis 10">
            <a:extLst>
              <a:ext uri="{FF2B5EF4-FFF2-40B4-BE49-F238E27FC236}">
                <a16:creationId xmlns:a16="http://schemas.microsoft.com/office/drawing/2014/main" id="{B518BE67-2820-44E2-AB05-7C5DB082A605}"/>
              </a:ext>
            </a:extLst>
          </p:cNvPr>
          <p:cNvSpPr/>
          <p:nvPr/>
        </p:nvSpPr>
        <p:spPr>
          <a:xfrm>
            <a:off x="389060" y="4860018"/>
            <a:ext cx="3813975" cy="190736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u="sng" dirty="0"/>
              <a:t>Evolutions- variables </a:t>
            </a:r>
            <a:r>
              <a:rPr lang="fr-FR" sz="1400" dirty="0"/>
              <a:t>: </a:t>
            </a:r>
          </a:p>
          <a:p>
            <a:r>
              <a:rPr lang="fr-FR" sz="1400" dirty="0"/>
              <a:t>C1 : </a:t>
            </a:r>
            <a:r>
              <a:rPr lang="fr-FR" sz="1200" dirty="0"/>
              <a:t>ballon capitaine sans défenseur et passes avant autorisées</a:t>
            </a:r>
          </a:p>
          <a:p>
            <a:r>
              <a:rPr lang="fr-FR" sz="1400" dirty="0"/>
              <a:t>C2 : </a:t>
            </a:r>
            <a:r>
              <a:rPr lang="fr-FR" sz="1200" dirty="0"/>
              <a:t>opposition de deux équipes (2 terrains différents) pour amener le ballon en passes arrières le plus vite possible au capitaine /Imposer un nombre de passes avant de passer le ballon au capitaine.</a:t>
            </a:r>
            <a:endParaRPr lang="fr-FR" sz="1400" dirty="0"/>
          </a:p>
          <a:p>
            <a:r>
              <a:rPr lang="fr-FR" sz="1400" dirty="0"/>
              <a:t>C3 : </a:t>
            </a:r>
            <a:r>
              <a:rPr lang="fr-FR" sz="1200" dirty="0"/>
              <a:t>ajouter une défense (moins nombreuse que l’attaque)</a:t>
            </a:r>
            <a:endParaRPr lang="fr-FR" sz="1400" dirty="0"/>
          </a:p>
        </p:txBody>
      </p:sp>
      <p:pic>
        <p:nvPicPr>
          <p:cNvPr id="58" name="Image 57">
            <a:extLst>
              <a:ext uri="{FF2B5EF4-FFF2-40B4-BE49-F238E27FC236}">
                <a16:creationId xmlns:a16="http://schemas.microsoft.com/office/drawing/2014/main" id="{834E4C93-8A28-4B67-B4C2-5E5AF2E906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607" y="388367"/>
            <a:ext cx="2084724" cy="719434"/>
          </a:xfrm>
          <a:prstGeom prst="rect">
            <a:avLst/>
          </a:prstGeom>
        </p:spPr>
      </p:pic>
      <p:sp>
        <p:nvSpPr>
          <p:cNvPr id="29" name="ZoneTexte 28">
            <a:extLst>
              <a:ext uri="{FF2B5EF4-FFF2-40B4-BE49-F238E27FC236}">
                <a16:creationId xmlns:a16="http://schemas.microsoft.com/office/drawing/2014/main" id="{1860CDB2-8404-49DB-9036-9AA2FB9EBED4}"/>
              </a:ext>
            </a:extLst>
          </p:cNvPr>
          <p:cNvSpPr txBox="1"/>
          <p:nvPr/>
        </p:nvSpPr>
        <p:spPr>
          <a:xfrm>
            <a:off x="6658442" y="335435"/>
            <a:ext cx="5141294" cy="738664"/>
          </a:xfrm>
          <a:prstGeom prst="rect">
            <a:avLst/>
          </a:prstGeom>
          <a:noFill/>
        </p:spPr>
        <p:txBody>
          <a:bodyPr wrap="square" rtlCol="0">
            <a:spAutoFit/>
          </a:bodyPr>
          <a:lstStyle/>
          <a:p>
            <a:r>
              <a:rPr lang="fr-FR" sz="2400" b="1" u="sng" dirty="0">
                <a:solidFill>
                  <a:schemeClr val="bg1"/>
                </a:solidFill>
              </a:rPr>
              <a:t>BRISBANE – Le capitaine ovale</a:t>
            </a:r>
          </a:p>
          <a:p>
            <a:r>
              <a:rPr lang="fr-FR" dirty="0">
                <a:solidFill>
                  <a:schemeClr val="bg1"/>
                </a:solidFill>
              </a:rPr>
              <a:t>But : </a:t>
            </a:r>
            <a:r>
              <a:rPr lang="fr-FR" sz="1600" b="0" i="0" u="none" strike="noStrike" baseline="0" dirty="0">
                <a:solidFill>
                  <a:schemeClr val="bg1"/>
                </a:solidFill>
              </a:rPr>
              <a:t>se démarquer et progresser par passes</a:t>
            </a:r>
            <a:endParaRPr lang="fr-FR" dirty="0">
              <a:solidFill>
                <a:schemeClr val="bg1"/>
              </a:solidFill>
            </a:endParaRPr>
          </a:p>
        </p:txBody>
      </p:sp>
      <p:sp>
        <p:nvSpPr>
          <p:cNvPr id="28" name="Rectangle : coins arrondis 27">
            <a:extLst>
              <a:ext uri="{FF2B5EF4-FFF2-40B4-BE49-F238E27FC236}">
                <a16:creationId xmlns:a16="http://schemas.microsoft.com/office/drawing/2014/main" id="{8AE9F284-708A-4DC3-A03A-305A8114D73B}"/>
              </a:ext>
            </a:extLst>
          </p:cNvPr>
          <p:cNvSpPr/>
          <p:nvPr/>
        </p:nvSpPr>
        <p:spPr>
          <a:xfrm>
            <a:off x="4561193" y="1790109"/>
            <a:ext cx="7194677" cy="479367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pic>
        <p:nvPicPr>
          <p:cNvPr id="30" name="Drawing 0">
            <a:extLst>
              <a:ext uri="{FF2B5EF4-FFF2-40B4-BE49-F238E27FC236}">
                <a16:creationId xmlns:a16="http://schemas.microsoft.com/office/drawing/2014/main" id="{DBE1EA10-EA2F-4A85-A534-9A4CA18D28B7}"/>
              </a:ext>
            </a:extLst>
          </p:cNvPr>
          <p:cNvPicPr/>
          <p:nvPr/>
        </p:nvPicPr>
        <p:blipFill>
          <a:blip r:embed="rId3"/>
          <a:stretch>
            <a:fillRect/>
          </a:stretch>
        </p:blipFill>
        <p:spPr>
          <a:xfrm>
            <a:off x="8212730" y="2818345"/>
            <a:ext cx="572770" cy="962660"/>
          </a:xfrm>
          <a:prstGeom prst="rect">
            <a:avLst/>
          </a:prstGeom>
        </p:spPr>
      </p:pic>
      <p:sp>
        <p:nvSpPr>
          <p:cNvPr id="38" name="Freeform 17">
            <a:extLst>
              <a:ext uri="{FF2B5EF4-FFF2-40B4-BE49-F238E27FC236}">
                <a16:creationId xmlns:a16="http://schemas.microsoft.com/office/drawing/2014/main" id="{9F21A6D9-2798-49FB-92AC-D5ED65E2923A}"/>
              </a:ext>
            </a:extLst>
          </p:cNvPr>
          <p:cNvSpPr/>
          <p:nvPr/>
        </p:nvSpPr>
        <p:spPr>
          <a:xfrm>
            <a:off x="10470373" y="2421499"/>
            <a:ext cx="226780" cy="242518"/>
          </a:xfrm>
          <a:custGeom>
            <a:avLst/>
            <a:gdLst/>
            <a:ahLst/>
            <a:cxnLst/>
            <a:rect l="l" t="t" r="r" b="b"/>
            <a:pathLst>
              <a:path w="767483" h="996731">
                <a:moveTo>
                  <a:pt x="0" y="0"/>
                </a:moveTo>
                <a:lnTo>
                  <a:pt x="767484" y="0"/>
                </a:lnTo>
                <a:lnTo>
                  <a:pt x="767484" y="996731"/>
                </a:lnTo>
                <a:lnTo>
                  <a:pt x="0" y="99673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39" name="Freeform 17">
            <a:extLst>
              <a:ext uri="{FF2B5EF4-FFF2-40B4-BE49-F238E27FC236}">
                <a16:creationId xmlns:a16="http://schemas.microsoft.com/office/drawing/2014/main" id="{60A06005-3177-4015-A747-5C3D60035844}"/>
              </a:ext>
            </a:extLst>
          </p:cNvPr>
          <p:cNvSpPr/>
          <p:nvPr/>
        </p:nvSpPr>
        <p:spPr>
          <a:xfrm>
            <a:off x="10470373" y="5742166"/>
            <a:ext cx="226780" cy="242518"/>
          </a:xfrm>
          <a:custGeom>
            <a:avLst/>
            <a:gdLst/>
            <a:ahLst/>
            <a:cxnLst/>
            <a:rect l="l" t="t" r="r" b="b"/>
            <a:pathLst>
              <a:path w="767483" h="996731">
                <a:moveTo>
                  <a:pt x="0" y="0"/>
                </a:moveTo>
                <a:lnTo>
                  <a:pt x="767484" y="0"/>
                </a:lnTo>
                <a:lnTo>
                  <a:pt x="767484" y="996731"/>
                </a:lnTo>
                <a:lnTo>
                  <a:pt x="0" y="99673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pic>
        <p:nvPicPr>
          <p:cNvPr id="56" name="Drawing 5">
            <a:extLst>
              <a:ext uri="{FF2B5EF4-FFF2-40B4-BE49-F238E27FC236}">
                <a16:creationId xmlns:a16="http://schemas.microsoft.com/office/drawing/2014/main" id="{C1CEE954-8AA8-4C36-BF56-DF554D5A0762}"/>
              </a:ext>
            </a:extLst>
          </p:cNvPr>
          <p:cNvPicPr/>
          <p:nvPr/>
        </p:nvPicPr>
        <p:blipFill>
          <a:blip r:embed="rId6"/>
          <a:stretch>
            <a:fillRect/>
          </a:stretch>
        </p:blipFill>
        <p:spPr>
          <a:xfrm>
            <a:off x="8977746" y="4024225"/>
            <a:ext cx="590550" cy="1026795"/>
          </a:xfrm>
          <a:prstGeom prst="rect">
            <a:avLst/>
          </a:prstGeom>
        </p:spPr>
      </p:pic>
      <p:cxnSp>
        <p:nvCxnSpPr>
          <p:cNvPr id="66" name="Connecteur droit 65">
            <a:extLst>
              <a:ext uri="{FF2B5EF4-FFF2-40B4-BE49-F238E27FC236}">
                <a16:creationId xmlns:a16="http://schemas.microsoft.com/office/drawing/2014/main" id="{A730224B-39E8-4A53-8FDC-0F06CD98020C}"/>
              </a:ext>
            </a:extLst>
          </p:cNvPr>
          <p:cNvCxnSpPr/>
          <p:nvPr/>
        </p:nvCxnSpPr>
        <p:spPr>
          <a:xfrm>
            <a:off x="10602316" y="2602392"/>
            <a:ext cx="0" cy="308678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68" name="ZoneTexte 67">
            <a:extLst>
              <a:ext uri="{FF2B5EF4-FFF2-40B4-BE49-F238E27FC236}">
                <a16:creationId xmlns:a16="http://schemas.microsoft.com/office/drawing/2014/main" id="{0DE04DBF-1480-437C-9388-70C1B6388AE8}"/>
              </a:ext>
            </a:extLst>
          </p:cNvPr>
          <p:cNvSpPr txBox="1"/>
          <p:nvPr/>
        </p:nvSpPr>
        <p:spPr>
          <a:xfrm rot="5400000">
            <a:off x="10329784" y="3928382"/>
            <a:ext cx="980958" cy="246221"/>
          </a:xfrm>
          <a:prstGeom prst="rect">
            <a:avLst/>
          </a:prstGeom>
          <a:noFill/>
        </p:spPr>
        <p:txBody>
          <a:bodyPr wrap="square" rtlCol="0">
            <a:spAutoFit/>
          </a:bodyPr>
          <a:lstStyle/>
          <a:p>
            <a:r>
              <a:rPr lang="fr-FR" sz="1000" dirty="0"/>
              <a:t>Zone d’en-but</a:t>
            </a:r>
          </a:p>
        </p:txBody>
      </p:sp>
      <p:sp>
        <p:nvSpPr>
          <p:cNvPr id="69" name="Freeform 13">
            <a:extLst>
              <a:ext uri="{FF2B5EF4-FFF2-40B4-BE49-F238E27FC236}">
                <a16:creationId xmlns:a16="http://schemas.microsoft.com/office/drawing/2014/main" id="{836EF487-771D-49F8-9F6A-F3EE90F9D361}"/>
              </a:ext>
            </a:extLst>
          </p:cNvPr>
          <p:cNvSpPr/>
          <p:nvPr/>
        </p:nvSpPr>
        <p:spPr>
          <a:xfrm>
            <a:off x="9453024" y="3078897"/>
            <a:ext cx="586349" cy="962660"/>
          </a:xfrm>
          <a:custGeom>
            <a:avLst/>
            <a:gdLst/>
            <a:ahLst/>
            <a:cxnLst/>
            <a:rect l="l" t="t" r="r" b="b"/>
            <a:pathLst>
              <a:path w="1765357" h="2504053">
                <a:moveTo>
                  <a:pt x="1765357" y="0"/>
                </a:moveTo>
                <a:lnTo>
                  <a:pt x="0" y="0"/>
                </a:lnTo>
                <a:lnTo>
                  <a:pt x="0" y="2504053"/>
                </a:lnTo>
                <a:lnTo>
                  <a:pt x="1765357" y="2504053"/>
                </a:lnTo>
                <a:lnTo>
                  <a:pt x="1765357" y="0"/>
                </a:lnTo>
                <a:close/>
              </a:path>
            </a:pathLst>
          </a:custGeom>
          <a:blipFill>
            <a:blip r:embed="rId7"/>
            <a:stretch>
              <a:fillRect/>
            </a:stretch>
          </a:blipFill>
        </p:spPr>
      </p:sp>
      <p:sp>
        <p:nvSpPr>
          <p:cNvPr id="70" name="Freeform 18">
            <a:extLst>
              <a:ext uri="{FF2B5EF4-FFF2-40B4-BE49-F238E27FC236}">
                <a16:creationId xmlns:a16="http://schemas.microsoft.com/office/drawing/2014/main" id="{139CD8B1-3E8E-4BB9-BDEA-2DBA8C0C925F}"/>
              </a:ext>
            </a:extLst>
          </p:cNvPr>
          <p:cNvSpPr/>
          <p:nvPr/>
        </p:nvSpPr>
        <p:spPr>
          <a:xfrm>
            <a:off x="10539844" y="4474330"/>
            <a:ext cx="617609" cy="916410"/>
          </a:xfrm>
          <a:custGeom>
            <a:avLst/>
            <a:gdLst/>
            <a:ahLst/>
            <a:cxnLst/>
            <a:rect l="l" t="t" r="r" b="b"/>
            <a:pathLst>
              <a:path w="1162642" h="1775027">
                <a:moveTo>
                  <a:pt x="0" y="0"/>
                </a:moveTo>
                <a:lnTo>
                  <a:pt x="1162643" y="0"/>
                </a:lnTo>
                <a:lnTo>
                  <a:pt x="1162643" y="1775026"/>
                </a:lnTo>
                <a:lnTo>
                  <a:pt x="0" y="1775026"/>
                </a:lnTo>
                <a:lnTo>
                  <a:pt x="0" y="0"/>
                </a:lnTo>
                <a:close/>
              </a:path>
            </a:pathLst>
          </a:custGeom>
          <a:blipFill>
            <a:blip r:embed="rId8"/>
            <a:stretch>
              <a:fillRect/>
            </a:stretch>
          </a:blipFill>
        </p:spPr>
      </p:sp>
      <p:sp>
        <p:nvSpPr>
          <p:cNvPr id="71" name="Freeform 13">
            <a:extLst>
              <a:ext uri="{FF2B5EF4-FFF2-40B4-BE49-F238E27FC236}">
                <a16:creationId xmlns:a16="http://schemas.microsoft.com/office/drawing/2014/main" id="{091A589B-5C00-45FC-8C39-DF5ED13BF1C1}"/>
              </a:ext>
            </a:extLst>
          </p:cNvPr>
          <p:cNvSpPr/>
          <p:nvPr/>
        </p:nvSpPr>
        <p:spPr>
          <a:xfrm>
            <a:off x="7615133" y="2033849"/>
            <a:ext cx="333144" cy="344790"/>
          </a:xfrm>
          <a:custGeom>
            <a:avLst/>
            <a:gdLst/>
            <a:ahLst/>
            <a:cxnLst/>
            <a:rect l="l" t="t" r="r" b="b"/>
            <a:pathLst>
              <a:path w="760104" h="987148">
                <a:moveTo>
                  <a:pt x="0" y="0"/>
                </a:moveTo>
                <a:lnTo>
                  <a:pt x="760104" y="0"/>
                </a:lnTo>
                <a:lnTo>
                  <a:pt x="760104" y="987148"/>
                </a:lnTo>
                <a:lnTo>
                  <a:pt x="0" y="98714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72" name="Freeform 13">
            <a:extLst>
              <a:ext uri="{FF2B5EF4-FFF2-40B4-BE49-F238E27FC236}">
                <a16:creationId xmlns:a16="http://schemas.microsoft.com/office/drawing/2014/main" id="{27C34692-155F-441D-A910-CA7A3554B926}"/>
              </a:ext>
            </a:extLst>
          </p:cNvPr>
          <p:cNvSpPr/>
          <p:nvPr/>
        </p:nvSpPr>
        <p:spPr>
          <a:xfrm>
            <a:off x="11082122" y="1991376"/>
            <a:ext cx="333144" cy="344790"/>
          </a:xfrm>
          <a:custGeom>
            <a:avLst/>
            <a:gdLst/>
            <a:ahLst/>
            <a:cxnLst/>
            <a:rect l="l" t="t" r="r" b="b"/>
            <a:pathLst>
              <a:path w="760104" h="987148">
                <a:moveTo>
                  <a:pt x="0" y="0"/>
                </a:moveTo>
                <a:lnTo>
                  <a:pt x="760104" y="0"/>
                </a:lnTo>
                <a:lnTo>
                  <a:pt x="760104" y="987148"/>
                </a:lnTo>
                <a:lnTo>
                  <a:pt x="0" y="98714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73" name="Freeform 13">
            <a:extLst>
              <a:ext uri="{FF2B5EF4-FFF2-40B4-BE49-F238E27FC236}">
                <a16:creationId xmlns:a16="http://schemas.microsoft.com/office/drawing/2014/main" id="{61EBC01A-ABAF-42AA-A033-3A3AD7461ABA}"/>
              </a:ext>
            </a:extLst>
          </p:cNvPr>
          <p:cNvSpPr/>
          <p:nvPr/>
        </p:nvSpPr>
        <p:spPr>
          <a:xfrm>
            <a:off x="7617755" y="5822868"/>
            <a:ext cx="333144" cy="344790"/>
          </a:xfrm>
          <a:custGeom>
            <a:avLst/>
            <a:gdLst/>
            <a:ahLst/>
            <a:cxnLst/>
            <a:rect l="l" t="t" r="r" b="b"/>
            <a:pathLst>
              <a:path w="760104" h="987148">
                <a:moveTo>
                  <a:pt x="0" y="0"/>
                </a:moveTo>
                <a:lnTo>
                  <a:pt x="760104" y="0"/>
                </a:lnTo>
                <a:lnTo>
                  <a:pt x="760104" y="987148"/>
                </a:lnTo>
                <a:lnTo>
                  <a:pt x="0" y="98714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74" name="Freeform 13">
            <a:extLst>
              <a:ext uri="{FF2B5EF4-FFF2-40B4-BE49-F238E27FC236}">
                <a16:creationId xmlns:a16="http://schemas.microsoft.com/office/drawing/2014/main" id="{6AFB5FF3-7670-497B-9B38-BE148E1F9B62}"/>
              </a:ext>
            </a:extLst>
          </p:cNvPr>
          <p:cNvSpPr/>
          <p:nvPr/>
        </p:nvSpPr>
        <p:spPr>
          <a:xfrm>
            <a:off x="11082122" y="5768157"/>
            <a:ext cx="333144" cy="344790"/>
          </a:xfrm>
          <a:custGeom>
            <a:avLst/>
            <a:gdLst/>
            <a:ahLst/>
            <a:cxnLst/>
            <a:rect l="l" t="t" r="r" b="b"/>
            <a:pathLst>
              <a:path w="760104" h="987148">
                <a:moveTo>
                  <a:pt x="0" y="0"/>
                </a:moveTo>
                <a:lnTo>
                  <a:pt x="760104" y="0"/>
                </a:lnTo>
                <a:lnTo>
                  <a:pt x="760104" y="987148"/>
                </a:lnTo>
                <a:lnTo>
                  <a:pt x="0" y="98714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2" name="Rectangle 11">
            <a:extLst>
              <a:ext uri="{FF2B5EF4-FFF2-40B4-BE49-F238E27FC236}">
                <a16:creationId xmlns:a16="http://schemas.microsoft.com/office/drawing/2014/main" id="{17C38B71-D3C8-4355-BBFE-14EF9047AF34}"/>
              </a:ext>
            </a:extLst>
          </p:cNvPr>
          <p:cNvSpPr/>
          <p:nvPr/>
        </p:nvSpPr>
        <p:spPr>
          <a:xfrm>
            <a:off x="7784327" y="2293693"/>
            <a:ext cx="3485514" cy="3786511"/>
          </a:xfrm>
          <a:prstGeom prst="rect">
            <a:avLst/>
          </a:prstGeom>
          <a:noFill/>
          <a:ln>
            <a:solidFill>
              <a:srgbClr val="0070C0"/>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3" name="ZoneTexte 12">
            <a:extLst>
              <a:ext uri="{FF2B5EF4-FFF2-40B4-BE49-F238E27FC236}">
                <a16:creationId xmlns:a16="http://schemas.microsoft.com/office/drawing/2014/main" id="{270AE0D3-FCF1-4ACE-B443-4392664C2ED8}"/>
              </a:ext>
            </a:extLst>
          </p:cNvPr>
          <p:cNvSpPr txBox="1"/>
          <p:nvPr/>
        </p:nvSpPr>
        <p:spPr>
          <a:xfrm>
            <a:off x="7327869" y="6266530"/>
            <a:ext cx="649705" cy="276999"/>
          </a:xfrm>
          <a:prstGeom prst="rect">
            <a:avLst/>
          </a:prstGeom>
          <a:noFill/>
        </p:spPr>
        <p:txBody>
          <a:bodyPr wrap="square" rtlCol="0">
            <a:spAutoFit/>
          </a:bodyPr>
          <a:lstStyle/>
          <a:p>
            <a:r>
              <a:rPr lang="fr-FR" sz="1200" dirty="0"/>
              <a:t>Cycle 2</a:t>
            </a:r>
          </a:p>
        </p:txBody>
      </p:sp>
      <p:sp>
        <p:nvSpPr>
          <p:cNvPr id="88" name="Freeform 19">
            <a:extLst>
              <a:ext uri="{FF2B5EF4-FFF2-40B4-BE49-F238E27FC236}">
                <a16:creationId xmlns:a16="http://schemas.microsoft.com/office/drawing/2014/main" id="{FE2E0595-841F-48E8-9F17-EAA2D010C48B}"/>
              </a:ext>
            </a:extLst>
          </p:cNvPr>
          <p:cNvSpPr/>
          <p:nvPr/>
        </p:nvSpPr>
        <p:spPr>
          <a:xfrm>
            <a:off x="7894454" y="5051785"/>
            <a:ext cx="528156" cy="856029"/>
          </a:xfrm>
          <a:custGeom>
            <a:avLst/>
            <a:gdLst/>
            <a:ahLst/>
            <a:cxnLst/>
            <a:rect l="l" t="t" r="r" b="b"/>
            <a:pathLst>
              <a:path w="1048937" h="1889976">
                <a:moveTo>
                  <a:pt x="0" y="0"/>
                </a:moveTo>
                <a:lnTo>
                  <a:pt x="1048936" y="0"/>
                </a:lnTo>
                <a:lnTo>
                  <a:pt x="1048936" y="1889976"/>
                </a:lnTo>
                <a:lnTo>
                  <a:pt x="0" y="1889976"/>
                </a:lnTo>
                <a:lnTo>
                  <a:pt x="0" y="0"/>
                </a:lnTo>
                <a:close/>
              </a:path>
            </a:pathLst>
          </a:custGeom>
          <a:blipFill>
            <a:blip r:embed="rId11"/>
            <a:stretch>
              <a:fillRect/>
            </a:stretch>
          </a:blipFill>
        </p:spPr>
      </p:sp>
      <p:sp>
        <p:nvSpPr>
          <p:cNvPr id="89" name="Freeform 17">
            <a:extLst>
              <a:ext uri="{FF2B5EF4-FFF2-40B4-BE49-F238E27FC236}">
                <a16:creationId xmlns:a16="http://schemas.microsoft.com/office/drawing/2014/main" id="{396AE11D-B01E-4BFF-84AC-E5B637F1A6B0}"/>
              </a:ext>
            </a:extLst>
          </p:cNvPr>
          <p:cNvSpPr/>
          <p:nvPr/>
        </p:nvSpPr>
        <p:spPr>
          <a:xfrm>
            <a:off x="4629298" y="2001989"/>
            <a:ext cx="383741" cy="339333"/>
          </a:xfrm>
          <a:custGeom>
            <a:avLst/>
            <a:gdLst/>
            <a:ahLst/>
            <a:cxnLst/>
            <a:rect l="l" t="t" r="r" b="b"/>
            <a:pathLst>
              <a:path w="767483" h="996731">
                <a:moveTo>
                  <a:pt x="0" y="0"/>
                </a:moveTo>
                <a:lnTo>
                  <a:pt x="767484" y="0"/>
                </a:lnTo>
                <a:lnTo>
                  <a:pt x="767484" y="996731"/>
                </a:lnTo>
                <a:lnTo>
                  <a:pt x="0" y="99673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91" name="Freeform 17">
            <a:extLst>
              <a:ext uri="{FF2B5EF4-FFF2-40B4-BE49-F238E27FC236}">
                <a16:creationId xmlns:a16="http://schemas.microsoft.com/office/drawing/2014/main" id="{C3BAC2CE-7549-481C-A5CF-1881585FD276}"/>
              </a:ext>
            </a:extLst>
          </p:cNvPr>
          <p:cNvSpPr/>
          <p:nvPr/>
        </p:nvSpPr>
        <p:spPr>
          <a:xfrm>
            <a:off x="7259795" y="2017692"/>
            <a:ext cx="383741" cy="339333"/>
          </a:xfrm>
          <a:custGeom>
            <a:avLst/>
            <a:gdLst/>
            <a:ahLst/>
            <a:cxnLst/>
            <a:rect l="l" t="t" r="r" b="b"/>
            <a:pathLst>
              <a:path w="767483" h="996731">
                <a:moveTo>
                  <a:pt x="0" y="0"/>
                </a:moveTo>
                <a:lnTo>
                  <a:pt x="767484" y="0"/>
                </a:lnTo>
                <a:lnTo>
                  <a:pt x="767484" y="996731"/>
                </a:lnTo>
                <a:lnTo>
                  <a:pt x="0" y="99673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92" name="Freeform 17">
            <a:extLst>
              <a:ext uri="{FF2B5EF4-FFF2-40B4-BE49-F238E27FC236}">
                <a16:creationId xmlns:a16="http://schemas.microsoft.com/office/drawing/2014/main" id="{62F9F34A-4D14-4C3B-B59C-CFD6854F3C4C}"/>
              </a:ext>
            </a:extLst>
          </p:cNvPr>
          <p:cNvSpPr/>
          <p:nvPr/>
        </p:nvSpPr>
        <p:spPr>
          <a:xfrm>
            <a:off x="7281803" y="5844482"/>
            <a:ext cx="383741" cy="339333"/>
          </a:xfrm>
          <a:custGeom>
            <a:avLst/>
            <a:gdLst/>
            <a:ahLst/>
            <a:cxnLst/>
            <a:rect l="l" t="t" r="r" b="b"/>
            <a:pathLst>
              <a:path w="767483" h="996731">
                <a:moveTo>
                  <a:pt x="0" y="0"/>
                </a:moveTo>
                <a:lnTo>
                  <a:pt x="767484" y="0"/>
                </a:lnTo>
                <a:lnTo>
                  <a:pt x="767484" y="996731"/>
                </a:lnTo>
                <a:lnTo>
                  <a:pt x="0" y="99673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93" name="Freeform 17">
            <a:extLst>
              <a:ext uri="{FF2B5EF4-FFF2-40B4-BE49-F238E27FC236}">
                <a16:creationId xmlns:a16="http://schemas.microsoft.com/office/drawing/2014/main" id="{0200BC74-7A24-4E2B-B7E3-5DF6AF6F050A}"/>
              </a:ext>
            </a:extLst>
          </p:cNvPr>
          <p:cNvSpPr/>
          <p:nvPr/>
        </p:nvSpPr>
        <p:spPr>
          <a:xfrm>
            <a:off x="4579456" y="5813703"/>
            <a:ext cx="383741" cy="339333"/>
          </a:xfrm>
          <a:custGeom>
            <a:avLst/>
            <a:gdLst/>
            <a:ahLst/>
            <a:cxnLst/>
            <a:rect l="l" t="t" r="r" b="b"/>
            <a:pathLst>
              <a:path w="767483" h="996731">
                <a:moveTo>
                  <a:pt x="0" y="0"/>
                </a:moveTo>
                <a:lnTo>
                  <a:pt x="767484" y="0"/>
                </a:lnTo>
                <a:lnTo>
                  <a:pt x="767484" y="996731"/>
                </a:lnTo>
                <a:lnTo>
                  <a:pt x="0" y="99673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94" name="Rectangle 93">
            <a:extLst>
              <a:ext uri="{FF2B5EF4-FFF2-40B4-BE49-F238E27FC236}">
                <a16:creationId xmlns:a16="http://schemas.microsoft.com/office/drawing/2014/main" id="{63355765-FBDB-4585-A23C-4EF825AB3FF2}"/>
              </a:ext>
            </a:extLst>
          </p:cNvPr>
          <p:cNvSpPr/>
          <p:nvPr/>
        </p:nvSpPr>
        <p:spPr>
          <a:xfrm>
            <a:off x="4762163" y="2252529"/>
            <a:ext cx="2740582" cy="3786511"/>
          </a:xfrm>
          <a:prstGeom prst="rect">
            <a:avLst/>
          </a:prstGeom>
          <a:noFill/>
          <a:ln>
            <a:solidFill>
              <a:srgbClr val="FF0000"/>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6" name="Freeform 16">
            <a:extLst>
              <a:ext uri="{FF2B5EF4-FFF2-40B4-BE49-F238E27FC236}">
                <a16:creationId xmlns:a16="http://schemas.microsoft.com/office/drawing/2014/main" id="{795A2975-B2D2-484F-81FF-CAD4A6CFF30C}"/>
              </a:ext>
            </a:extLst>
          </p:cNvPr>
          <p:cNvSpPr/>
          <p:nvPr/>
        </p:nvSpPr>
        <p:spPr>
          <a:xfrm>
            <a:off x="5252946" y="5633400"/>
            <a:ext cx="288896" cy="242518"/>
          </a:xfrm>
          <a:custGeom>
            <a:avLst/>
            <a:gdLst/>
            <a:ahLst/>
            <a:cxnLst/>
            <a:rect l="l" t="t" r="r" b="b"/>
            <a:pathLst>
              <a:path w="977276" h="987148">
                <a:moveTo>
                  <a:pt x="0" y="0"/>
                </a:moveTo>
                <a:lnTo>
                  <a:pt x="977277" y="0"/>
                </a:lnTo>
                <a:lnTo>
                  <a:pt x="977277" y="987148"/>
                </a:lnTo>
                <a:lnTo>
                  <a:pt x="0" y="987148"/>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97" name="Freeform 16">
            <a:extLst>
              <a:ext uri="{FF2B5EF4-FFF2-40B4-BE49-F238E27FC236}">
                <a16:creationId xmlns:a16="http://schemas.microsoft.com/office/drawing/2014/main" id="{6BF7C123-B994-46F4-9EE9-5A88970AEC58}"/>
              </a:ext>
            </a:extLst>
          </p:cNvPr>
          <p:cNvSpPr/>
          <p:nvPr/>
        </p:nvSpPr>
        <p:spPr>
          <a:xfrm>
            <a:off x="5252946" y="2378639"/>
            <a:ext cx="288896" cy="242518"/>
          </a:xfrm>
          <a:custGeom>
            <a:avLst/>
            <a:gdLst/>
            <a:ahLst/>
            <a:cxnLst/>
            <a:rect l="l" t="t" r="r" b="b"/>
            <a:pathLst>
              <a:path w="977276" h="987148">
                <a:moveTo>
                  <a:pt x="0" y="0"/>
                </a:moveTo>
                <a:lnTo>
                  <a:pt x="977277" y="0"/>
                </a:lnTo>
                <a:lnTo>
                  <a:pt x="977277" y="987148"/>
                </a:lnTo>
                <a:lnTo>
                  <a:pt x="0" y="987148"/>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cxnSp>
        <p:nvCxnSpPr>
          <p:cNvPr id="98" name="Connecteur droit 97">
            <a:extLst>
              <a:ext uri="{FF2B5EF4-FFF2-40B4-BE49-F238E27FC236}">
                <a16:creationId xmlns:a16="http://schemas.microsoft.com/office/drawing/2014/main" id="{3DE5BA73-5304-42CD-BA05-2150CE8D6E28}"/>
              </a:ext>
            </a:extLst>
          </p:cNvPr>
          <p:cNvCxnSpPr/>
          <p:nvPr/>
        </p:nvCxnSpPr>
        <p:spPr>
          <a:xfrm>
            <a:off x="5362338" y="2584759"/>
            <a:ext cx="0" cy="3086787"/>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sp>
        <p:nvSpPr>
          <p:cNvPr id="101" name="Freeform 23">
            <a:extLst>
              <a:ext uri="{FF2B5EF4-FFF2-40B4-BE49-F238E27FC236}">
                <a16:creationId xmlns:a16="http://schemas.microsoft.com/office/drawing/2014/main" id="{97EAE47B-EEFD-4883-B2A9-04F41ACC0BCA}"/>
              </a:ext>
            </a:extLst>
          </p:cNvPr>
          <p:cNvSpPr/>
          <p:nvPr/>
        </p:nvSpPr>
        <p:spPr>
          <a:xfrm>
            <a:off x="4841819" y="3463219"/>
            <a:ext cx="454547" cy="901428"/>
          </a:xfrm>
          <a:custGeom>
            <a:avLst/>
            <a:gdLst/>
            <a:ahLst/>
            <a:cxnLst/>
            <a:rect l="l" t="t" r="r" b="b"/>
            <a:pathLst>
              <a:path w="1086205" h="2172410">
                <a:moveTo>
                  <a:pt x="0" y="0"/>
                </a:moveTo>
                <a:lnTo>
                  <a:pt x="1086205" y="0"/>
                </a:lnTo>
                <a:lnTo>
                  <a:pt x="1086205" y="2172409"/>
                </a:lnTo>
                <a:lnTo>
                  <a:pt x="0" y="2172409"/>
                </a:lnTo>
                <a:lnTo>
                  <a:pt x="0" y="0"/>
                </a:lnTo>
                <a:close/>
              </a:path>
            </a:pathLst>
          </a:custGeom>
          <a:blipFill>
            <a:blip r:embed="rId14"/>
            <a:stretch>
              <a:fillRect/>
            </a:stretch>
          </a:blipFill>
        </p:spPr>
      </p:sp>
      <p:sp>
        <p:nvSpPr>
          <p:cNvPr id="102" name="Freeform 4">
            <a:extLst>
              <a:ext uri="{FF2B5EF4-FFF2-40B4-BE49-F238E27FC236}">
                <a16:creationId xmlns:a16="http://schemas.microsoft.com/office/drawing/2014/main" id="{D18A69CD-7FEC-4CAD-BD5D-74DC29F7FB2C}"/>
              </a:ext>
            </a:extLst>
          </p:cNvPr>
          <p:cNvSpPr/>
          <p:nvPr/>
        </p:nvSpPr>
        <p:spPr>
          <a:xfrm>
            <a:off x="6165911" y="2399839"/>
            <a:ext cx="662730" cy="732527"/>
          </a:xfrm>
          <a:custGeom>
            <a:avLst/>
            <a:gdLst/>
            <a:ahLst/>
            <a:cxnLst/>
            <a:rect l="l" t="t" r="r" b="b"/>
            <a:pathLst>
              <a:path w="1369418" h="1928758">
                <a:moveTo>
                  <a:pt x="0" y="0"/>
                </a:moveTo>
                <a:lnTo>
                  <a:pt x="1369418" y="0"/>
                </a:lnTo>
                <a:lnTo>
                  <a:pt x="1369418" y="1928757"/>
                </a:lnTo>
                <a:lnTo>
                  <a:pt x="0" y="1928757"/>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105" name="Freeform 10">
            <a:extLst>
              <a:ext uri="{FF2B5EF4-FFF2-40B4-BE49-F238E27FC236}">
                <a16:creationId xmlns:a16="http://schemas.microsoft.com/office/drawing/2014/main" id="{AF527D0F-7C01-4820-AB33-DB2671974F2A}"/>
              </a:ext>
            </a:extLst>
          </p:cNvPr>
          <p:cNvSpPr/>
          <p:nvPr/>
        </p:nvSpPr>
        <p:spPr>
          <a:xfrm>
            <a:off x="6713724" y="3538771"/>
            <a:ext cx="515467" cy="1034932"/>
          </a:xfrm>
          <a:custGeom>
            <a:avLst/>
            <a:gdLst/>
            <a:ahLst/>
            <a:cxnLst/>
            <a:rect l="l" t="t" r="r" b="b"/>
            <a:pathLst>
              <a:path w="1553439" h="2850348">
                <a:moveTo>
                  <a:pt x="0" y="0"/>
                </a:moveTo>
                <a:lnTo>
                  <a:pt x="1553439" y="0"/>
                </a:lnTo>
                <a:lnTo>
                  <a:pt x="1553439" y="2850347"/>
                </a:lnTo>
                <a:lnTo>
                  <a:pt x="0" y="2850347"/>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106" name="Freeform 12">
            <a:extLst>
              <a:ext uri="{FF2B5EF4-FFF2-40B4-BE49-F238E27FC236}">
                <a16:creationId xmlns:a16="http://schemas.microsoft.com/office/drawing/2014/main" id="{50A346C8-33EA-4F15-B702-77E82540EE6C}"/>
              </a:ext>
            </a:extLst>
          </p:cNvPr>
          <p:cNvSpPr/>
          <p:nvPr/>
        </p:nvSpPr>
        <p:spPr>
          <a:xfrm flipH="1">
            <a:off x="5964512" y="2998419"/>
            <a:ext cx="629678" cy="929599"/>
          </a:xfrm>
          <a:custGeom>
            <a:avLst/>
            <a:gdLst/>
            <a:ahLst/>
            <a:cxnLst/>
            <a:rect l="l" t="t" r="r" b="b"/>
            <a:pathLst>
              <a:path w="1765357" h="2504053">
                <a:moveTo>
                  <a:pt x="0" y="0"/>
                </a:moveTo>
                <a:lnTo>
                  <a:pt x="1765357" y="0"/>
                </a:lnTo>
                <a:lnTo>
                  <a:pt x="1765357" y="2504053"/>
                </a:lnTo>
                <a:lnTo>
                  <a:pt x="0" y="2504053"/>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sp>
      <p:sp>
        <p:nvSpPr>
          <p:cNvPr id="107" name="Freeform 5">
            <a:extLst>
              <a:ext uri="{FF2B5EF4-FFF2-40B4-BE49-F238E27FC236}">
                <a16:creationId xmlns:a16="http://schemas.microsoft.com/office/drawing/2014/main" id="{0B435E08-8990-4BD4-8DC8-50C1D1D204C3}"/>
              </a:ext>
            </a:extLst>
          </p:cNvPr>
          <p:cNvSpPr/>
          <p:nvPr/>
        </p:nvSpPr>
        <p:spPr>
          <a:xfrm flipH="1">
            <a:off x="6042657" y="4470733"/>
            <a:ext cx="779769" cy="1373749"/>
          </a:xfrm>
          <a:custGeom>
            <a:avLst/>
            <a:gdLst/>
            <a:ahLst/>
            <a:cxnLst/>
            <a:rect l="l" t="t" r="r" b="b"/>
            <a:pathLst>
              <a:path w="1301447" h="2324013">
                <a:moveTo>
                  <a:pt x="0" y="0"/>
                </a:moveTo>
                <a:lnTo>
                  <a:pt x="1301447" y="0"/>
                </a:lnTo>
                <a:lnTo>
                  <a:pt x="1301447" y="2324014"/>
                </a:lnTo>
                <a:lnTo>
                  <a:pt x="0" y="2324014"/>
                </a:lnTo>
                <a:lnTo>
                  <a:pt x="0" y="0"/>
                </a:lnTo>
                <a:close/>
              </a:path>
            </a:pathLst>
          </a:custGeom>
          <a:blipFill>
            <a:blip r:embed="rId21"/>
            <a:stretch>
              <a:fillRect/>
            </a:stretch>
          </a:blipFill>
        </p:spPr>
      </p:sp>
    </p:spTree>
    <p:extLst>
      <p:ext uri="{BB962C8B-B14F-4D97-AF65-F5344CB8AC3E}">
        <p14:creationId xmlns:p14="http://schemas.microsoft.com/office/powerpoint/2010/main" val="703805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 coins arrondis 5">
            <a:extLst>
              <a:ext uri="{FF2B5EF4-FFF2-40B4-BE49-F238E27FC236}">
                <a16:creationId xmlns:a16="http://schemas.microsoft.com/office/drawing/2014/main" id="{8EBFE2DE-1788-4BE5-9AFC-8C3E7281B9BF}"/>
              </a:ext>
            </a:extLst>
          </p:cNvPr>
          <p:cNvSpPr/>
          <p:nvPr/>
        </p:nvSpPr>
        <p:spPr>
          <a:xfrm>
            <a:off x="2464904" y="206906"/>
            <a:ext cx="9334832" cy="11454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i="1" dirty="0"/>
              <a:t>Journée nationale du sport scolaire</a:t>
            </a:r>
          </a:p>
          <a:p>
            <a:r>
              <a:rPr lang="fr-FR" sz="2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La balle ovale en route vers 2027 ! </a:t>
            </a:r>
          </a:p>
        </p:txBody>
      </p:sp>
      <p:sp>
        <p:nvSpPr>
          <p:cNvPr id="7" name="Rectangle : coins arrondis 6">
            <a:extLst>
              <a:ext uri="{FF2B5EF4-FFF2-40B4-BE49-F238E27FC236}">
                <a16:creationId xmlns:a16="http://schemas.microsoft.com/office/drawing/2014/main" id="{638D9F57-D27F-498F-9D1E-E8ECE82D47A6}"/>
              </a:ext>
            </a:extLst>
          </p:cNvPr>
          <p:cNvSpPr/>
          <p:nvPr/>
        </p:nvSpPr>
        <p:spPr>
          <a:xfrm>
            <a:off x="436130" y="1536689"/>
            <a:ext cx="3813975" cy="8826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u="sng" dirty="0"/>
              <a:t>Matériel </a:t>
            </a:r>
            <a:r>
              <a:rPr lang="fr-FR" sz="1400" dirty="0"/>
              <a:t>:</a:t>
            </a:r>
          </a:p>
          <a:p>
            <a:r>
              <a:rPr lang="fr-FR" sz="1200" dirty="0"/>
              <a:t>Plots/ coupelles ou craie</a:t>
            </a:r>
          </a:p>
          <a:p>
            <a:r>
              <a:rPr lang="fr-FR" sz="1200" dirty="0"/>
              <a:t>Chasubles ( 2 couleurs minimum)</a:t>
            </a:r>
          </a:p>
          <a:p>
            <a:r>
              <a:rPr lang="fr-FR" sz="1400" dirty="0"/>
              <a:t> </a:t>
            </a:r>
          </a:p>
        </p:txBody>
      </p:sp>
      <p:sp>
        <p:nvSpPr>
          <p:cNvPr id="9" name="Rectangle : coins arrondis 8">
            <a:extLst>
              <a:ext uri="{FF2B5EF4-FFF2-40B4-BE49-F238E27FC236}">
                <a16:creationId xmlns:a16="http://schemas.microsoft.com/office/drawing/2014/main" id="{51A18ADB-1D6B-4188-97CB-309F643820C1}"/>
              </a:ext>
            </a:extLst>
          </p:cNvPr>
          <p:cNvSpPr/>
          <p:nvPr/>
        </p:nvSpPr>
        <p:spPr>
          <a:xfrm>
            <a:off x="403775" y="2484019"/>
            <a:ext cx="3813975" cy="9449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u="sng" dirty="0"/>
              <a:t>Installation- préparation </a:t>
            </a:r>
            <a:r>
              <a:rPr lang="fr-FR" sz="1400" dirty="0"/>
              <a:t>:</a:t>
            </a:r>
          </a:p>
          <a:p>
            <a:r>
              <a:rPr lang="fr-FR" sz="1200" dirty="0">
                <a:solidFill>
                  <a:schemeClr val="bg1"/>
                </a:solidFill>
              </a:rPr>
              <a:t>Espace goudronné ou espace herbeux </a:t>
            </a:r>
          </a:p>
          <a:p>
            <a:r>
              <a:rPr lang="fr-FR" sz="1200" dirty="0">
                <a:solidFill>
                  <a:schemeClr val="bg1"/>
                </a:solidFill>
              </a:rPr>
              <a:t>Délimiter un terrain avec les plots et deux zones d’en-but avec les coupelles ou à la craie</a:t>
            </a:r>
          </a:p>
          <a:p>
            <a:endParaRPr lang="fr-FR" sz="1200" i="1" dirty="0">
              <a:solidFill>
                <a:schemeClr val="bg1"/>
              </a:solidFill>
            </a:endParaRPr>
          </a:p>
        </p:txBody>
      </p:sp>
      <p:sp>
        <p:nvSpPr>
          <p:cNvPr id="10" name="Rectangle : coins arrondis 9">
            <a:extLst>
              <a:ext uri="{FF2B5EF4-FFF2-40B4-BE49-F238E27FC236}">
                <a16:creationId xmlns:a16="http://schemas.microsoft.com/office/drawing/2014/main" id="{66F11A6A-3239-4654-89EA-82EA61FE5BBD}"/>
              </a:ext>
            </a:extLst>
          </p:cNvPr>
          <p:cNvSpPr/>
          <p:nvPr/>
        </p:nvSpPr>
        <p:spPr>
          <a:xfrm>
            <a:off x="393052" y="3493717"/>
            <a:ext cx="3813975" cy="20244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u="sng" dirty="0"/>
              <a:t>Consignes</a:t>
            </a:r>
            <a:r>
              <a:rPr lang="fr-FR" sz="1400" dirty="0"/>
              <a:t> :</a:t>
            </a:r>
          </a:p>
          <a:p>
            <a:r>
              <a:rPr lang="fr-FR" sz="1200" dirty="0"/>
              <a:t>Jeu à 4 ou 5.  Lorsqu’un défenseur touche le porteur de ballon à deux mains (entre la ceinture et les épaules), le porteur a alors 2 secondes pour faire une passe à ses coéquipiers. Le but pour chaque équipe est de récupérer le ballon pour aller marquer dans la zone d’en-but.</a:t>
            </a:r>
          </a:p>
          <a:p>
            <a:r>
              <a:rPr lang="fr-FR" sz="1200" dirty="0"/>
              <a:t>Le terrain est court et les rotations d’équipes sont rapides.</a:t>
            </a:r>
          </a:p>
          <a:p>
            <a:r>
              <a:rPr lang="fr-FR" sz="1200" b="1" dirty="0"/>
              <a:t>Sécurité : Aucune poussée, aucun contact au sol.</a:t>
            </a:r>
          </a:p>
          <a:p>
            <a:endParaRPr lang="fr-FR" sz="1200" b="1" dirty="0"/>
          </a:p>
          <a:p>
            <a:endParaRPr lang="fr-FR" sz="1200" dirty="0"/>
          </a:p>
        </p:txBody>
      </p:sp>
      <p:sp>
        <p:nvSpPr>
          <p:cNvPr id="11" name="Rectangle : coins arrondis 10">
            <a:extLst>
              <a:ext uri="{FF2B5EF4-FFF2-40B4-BE49-F238E27FC236}">
                <a16:creationId xmlns:a16="http://schemas.microsoft.com/office/drawing/2014/main" id="{B518BE67-2820-44E2-AB05-7C5DB082A605}"/>
              </a:ext>
            </a:extLst>
          </p:cNvPr>
          <p:cNvSpPr/>
          <p:nvPr/>
        </p:nvSpPr>
        <p:spPr>
          <a:xfrm>
            <a:off x="389060" y="5605669"/>
            <a:ext cx="3813975" cy="116171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400" u="sng" dirty="0"/>
              <a:t>Evolutions- variables </a:t>
            </a:r>
            <a:r>
              <a:rPr lang="fr-FR" sz="1400" dirty="0"/>
              <a:t>: </a:t>
            </a:r>
          </a:p>
          <a:p>
            <a:r>
              <a:rPr lang="fr-FR" sz="1400" dirty="0"/>
              <a:t>C2 : </a:t>
            </a:r>
            <a:r>
              <a:rPr lang="fr-FR" sz="1200" dirty="0"/>
              <a:t>Lorsque le porteur est touché, il s’arrête puis passe le ballon à un coéquipier. </a:t>
            </a:r>
            <a:endParaRPr lang="fr-FR" sz="1400" dirty="0"/>
          </a:p>
          <a:p>
            <a:r>
              <a:rPr lang="fr-FR" sz="1400" dirty="0"/>
              <a:t>C3 : </a:t>
            </a:r>
            <a:r>
              <a:rPr lang="fr-FR" sz="1200" dirty="0"/>
              <a:t>la règle des 2 secondes est appliquée. </a:t>
            </a:r>
            <a:endParaRPr lang="fr-FR" sz="1400" dirty="0"/>
          </a:p>
        </p:txBody>
      </p:sp>
      <p:pic>
        <p:nvPicPr>
          <p:cNvPr id="58" name="Image 57">
            <a:extLst>
              <a:ext uri="{FF2B5EF4-FFF2-40B4-BE49-F238E27FC236}">
                <a16:creationId xmlns:a16="http://schemas.microsoft.com/office/drawing/2014/main" id="{834E4C93-8A28-4B67-B4C2-5E5AF2E906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607" y="388367"/>
            <a:ext cx="2084724" cy="719434"/>
          </a:xfrm>
          <a:prstGeom prst="rect">
            <a:avLst/>
          </a:prstGeom>
        </p:spPr>
      </p:pic>
      <p:sp>
        <p:nvSpPr>
          <p:cNvPr id="29" name="ZoneTexte 28">
            <a:extLst>
              <a:ext uri="{FF2B5EF4-FFF2-40B4-BE49-F238E27FC236}">
                <a16:creationId xmlns:a16="http://schemas.microsoft.com/office/drawing/2014/main" id="{1860CDB2-8404-49DB-9036-9AA2FB9EBED4}"/>
              </a:ext>
            </a:extLst>
          </p:cNvPr>
          <p:cNvSpPr txBox="1"/>
          <p:nvPr/>
        </p:nvSpPr>
        <p:spPr>
          <a:xfrm>
            <a:off x="6658442" y="335435"/>
            <a:ext cx="5141294" cy="738664"/>
          </a:xfrm>
          <a:prstGeom prst="rect">
            <a:avLst/>
          </a:prstGeom>
          <a:noFill/>
        </p:spPr>
        <p:txBody>
          <a:bodyPr wrap="square" rtlCol="0">
            <a:spAutoFit/>
          </a:bodyPr>
          <a:lstStyle/>
          <a:p>
            <a:r>
              <a:rPr lang="fr-FR" sz="2400" b="1" u="sng" dirty="0">
                <a:solidFill>
                  <a:schemeClr val="bg1"/>
                </a:solidFill>
              </a:rPr>
              <a:t>SYDNEY – Toucher 2 secondes</a:t>
            </a:r>
          </a:p>
          <a:p>
            <a:r>
              <a:rPr lang="fr-FR" dirty="0">
                <a:solidFill>
                  <a:schemeClr val="bg1"/>
                </a:solidFill>
              </a:rPr>
              <a:t>But : </a:t>
            </a:r>
            <a:r>
              <a:rPr lang="fr-FR" sz="1600" dirty="0">
                <a:solidFill>
                  <a:schemeClr val="bg1"/>
                </a:solidFill>
              </a:rPr>
              <a:t>découvrir une opposition collective sans plaquage</a:t>
            </a:r>
            <a:endParaRPr lang="fr-FR" dirty="0">
              <a:solidFill>
                <a:schemeClr val="bg1"/>
              </a:solidFill>
            </a:endParaRPr>
          </a:p>
        </p:txBody>
      </p:sp>
      <p:sp>
        <p:nvSpPr>
          <p:cNvPr id="28" name="Rectangle : coins arrondis 27">
            <a:extLst>
              <a:ext uri="{FF2B5EF4-FFF2-40B4-BE49-F238E27FC236}">
                <a16:creationId xmlns:a16="http://schemas.microsoft.com/office/drawing/2014/main" id="{8AE9F284-708A-4DC3-A03A-305A8114D73B}"/>
              </a:ext>
            </a:extLst>
          </p:cNvPr>
          <p:cNvSpPr/>
          <p:nvPr/>
        </p:nvSpPr>
        <p:spPr>
          <a:xfrm>
            <a:off x="4500999" y="1728887"/>
            <a:ext cx="7194677" cy="479367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pic>
        <p:nvPicPr>
          <p:cNvPr id="3" name="Image 2">
            <a:extLst>
              <a:ext uri="{FF2B5EF4-FFF2-40B4-BE49-F238E27FC236}">
                <a16:creationId xmlns:a16="http://schemas.microsoft.com/office/drawing/2014/main" id="{2F8679F4-206C-4E8A-A7E2-88EA7BBEBFC8}"/>
              </a:ext>
            </a:extLst>
          </p:cNvPr>
          <p:cNvPicPr>
            <a:picLocks noChangeAspect="1"/>
          </p:cNvPicPr>
          <p:nvPr/>
        </p:nvPicPr>
        <p:blipFill>
          <a:blip r:embed="rId3"/>
          <a:stretch>
            <a:fillRect/>
          </a:stretch>
        </p:blipFill>
        <p:spPr>
          <a:xfrm>
            <a:off x="5484452" y="1546746"/>
            <a:ext cx="5227773" cy="5006774"/>
          </a:xfrm>
          <a:prstGeom prst="rect">
            <a:avLst/>
          </a:prstGeom>
        </p:spPr>
      </p:pic>
      <p:sp>
        <p:nvSpPr>
          <p:cNvPr id="5" name="Rectangle 4">
            <a:extLst>
              <a:ext uri="{FF2B5EF4-FFF2-40B4-BE49-F238E27FC236}">
                <a16:creationId xmlns:a16="http://schemas.microsoft.com/office/drawing/2014/main" id="{C1C3A5B2-36D4-475B-AB08-7DCB20A53907}"/>
              </a:ext>
            </a:extLst>
          </p:cNvPr>
          <p:cNvSpPr/>
          <p:nvPr/>
        </p:nvSpPr>
        <p:spPr>
          <a:xfrm>
            <a:off x="6893781" y="3745064"/>
            <a:ext cx="644056" cy="15902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1000" i="1" dirty="0"/>
              <a:t>Touchée</a:t>
            </a:r>
          </a:p>
        </p:txBody>
      </p:sp>
      <p:sp>
        <p:nvSpPr>
          <p:cNvPr id="8" name="ZoneTexte 7">
            <a:extLst>
              <a:ext uri="{FF2B5EF4-FFF2-40B4-BE49-F238E27FC236}">
                <a16:creationId xmlns:a16="http://schemas.microsoft.com/office/drawing/2014/main" id="{88C7124B-FB86-4839-98E6-58781E65F98E}"/>
              </a:ext>
            </a:extLst>
          </p:cNvPr>
          <p:cNvSpPr txBox="1"/>
          <p:nvPr/>
        </p:nvSpPr>
        <p:spPr>
          <a:xfrm>
            <a:off x="10399487" y="4898004"/>
            <a:ext cx="1127267" cy="553998"/>
          </a:xfrm>
          <a:prstGeom prst="rect">
            <a:avLst/>
          </a:prstGeom>
          <a:noFill/>
        </p:spPr>
        <p:txBody>
          <a:bodyPr wrap="square" rtlCol="0">
            <a:spAutoFit/>
          </a:bodyPr>
          <a:lstStyle/>
          <a:p>
            <a:r>
              <a:rPr lang="fr-FR" sz="1000" dirty="0"/>
              <a:t>Image extraite du fichier 30’APQ DSDEN40</a:t>
            </a:r>
          </a:p>
        </p:txBody>
      </p:sp>
    </p:spTree>
    <p:extLst>
      <p:ext uri="{BB962C8B-B14F-4D97-AF65-F5344CB8AC3E}">
        <p14:creationId xmlns:p14="http://schemas.microsoft.com/office/powerpoint/2010/main" val="26691738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1268</TotalTime>
  <Words>1152</Words>
  <Application>Microsoft Office PowerPoint</Application>
  <PresentationFormat>Grand écran</PresentationFormat>
  <Paragraphs>150</Paragraphs>
  <Slides>7</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7</vt:i4>
      </vt:variant>
    </vt:vector>
  </HeadingPairs>
  <TitlesOfParts>
    <vt:vector size="11" baseType="lpstr">
      <vt:lpstr>Arial</vt:lpstr>
      <vt:lpstr>Calibri</vt:lpstr>
      <vt:lpstr>Calibri Light</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Heng Helene</dc:creator>
  <cp:lastModifiedBy>Heng Helene</cp:lastModifiedBy>
  <cp:revision>34</cp:revision>
  <dcterms:created xsi:type="dcterms:W3CDTF">2026-08-25T14:06:51Z</dcterms:created>
  <dcterms:modified xsi:type="dcterms:W3CDTF">2026-08-26T11:16:17Z</dcterms:modified>
</cp:coreProperties>
</file>